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5" r:id="rId3"/>
    <p:sldMasterId id="2147483670" r:id="rId4"/>
  </p:sldMasterIdLst>
  <p:notesMasterIdLst>
    <p:notesMasterId r:id="rId34"/>
  </p:notesMasterIdLst>
  <p:handoutMasterIdLst>
    <p:handoutMasterId r:id="rId35"/>
  </p:handoutMasterIdLst>
  <p:sldIdLst>
    <p:sldId id="353" r:id="rId5"/>
    <p:sldId id="268" r:id="rId6"/>
    <p:sldId id="357" r:id="rId7"/>
    <p:sldId id="1319" r:id="rId8"/>
    <p:sldId id="1320" r:id="rId9"/>
    <p:sldId id="358" r:id="rId10"/>
    <p:sldId id="355" r:id="rId11"/>
    <p:sldId id="359" r:id="rId12"/>
    <p:sldId id="1307" r:id="rId13"/>
    <p:sldId id="360" r:id="rId14"/>
    <p:sldId id="356" r:id="rId15"/>
    <p:sldId id="1329" r:id="rId16"/>
    <p:sldId id="354" r:id="rId17"/>
    <p:sldId id="1332" r:id="rId18"/>
    <p:sldId id="1331" r:id="rId19"/>
    <p:sldId id="1330" r:id="rId20"/>
    <p:sldId id="1303" r:id="rId21"/>
    <p:sldId id="1328" r:id="rId22"/>
    <p:sldId id="1314" r:id="rId23"/>
    <p:sldId id="1333" r:id="rId24"/>
    <p:sldId id="1308" r:id="rId25"/>
    <p:sldId id="1315" r:id="rId26"/>
    <p:sldId id="351" r:id="rId27"/>
    <p:sldId id="1335" r:id="rId28"/>
    <p:sldId id="333" r:id="rId29"/>
    <p:sldId id="302" r:id="rId30"/>
    <p:sldId id="1336" r:id="rId31"/>
    <p:sldId id="305" r:id="rId32"/>
    <p:sldId id="271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7" autoAdjust="0"/>
  </p:normalViewPr>
  <p:slideViewPr>
    <p:cSldViewPr snapToGrid="0" showGuides="1">
      <p:cViewPr varScale="1">
        <p:scale>
          <a:sx n="95" d="100"/>
          <a:sy n="95" d="100"/>
        </p:scale>
        <p:origin x="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vnet.local\kfv\01_Abteilung\RN\1_Allgemein\6%20Fachthemen\3%20Verkehr\2%20Mensch\Geschwindigkeit\Sanktionen\Strafh&#246;hen_international_&#214;AMT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vnet.local\kfv\02_Projekte\1_Aktiv\101533_ZVR_ZVS_Salamon\2_ZVR\2_Beitr&#228;ge\2_Artikel%20KfV\2019\08%20&#214;sterreich-Schweiz\Diagramme_ZVR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fvnet.sharepoint.com/sites/GRP_RN_StVO-Kommentar/Freigegebene%20Dokumente/General/Arbeitsbereich/Kommentar%201-6/p%204/Unterlagen%20Praxisteil/Zahlen%202020_20210622_Salamon_UDM_Ursach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Anzeigen aufgrund von Geschwindigkeitsdelikten in Österreich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Anzeigen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numRef>
              <c:f>Tabelle1!$B$2:$B$17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Tabelle1!$C$2:$C$17</c:f>
              <c:numCache>
                <c:formatCode>_-* #,##0_-;\-* #,##0_-;_-* "-"??_-;_-@_-</c:formatCode>
                <c:ptCount val="16"/>
                <c:pt idx="0">
                  <c:v>2520887</c:v>
                </c:pt>
                <c:pt idx="1">
                  <c:v>2724675</c:v>
                </c:pt>
                <c:pt idx="2">
                  <c:v>3815406</c:v>
                </c:pt>
                <c:pt idx="3">
                  <c:v>3838358</c:v>
                </c:pt>
                <c:pt idx="4">
                  <c:v>4138826</c:v>
                </c:pt>
                <c:pt idx="5">
                  <c:v>4161855</c:v>
                </c:pt>
                <c:pt idx="6">
                  <c:v>4930164</c:v>
                </c:pt>
                <c:pt idx="7">
                  <c:v>4808288</c:v>
                </c:pt>
                <c:pt idx="8">
                  <c:v>4865842</c:v>
                </c:pt>
                <c:pt idx="9">
                  <c:v>4863612</c:v>
                </c:pt>
                <c:pt idx="10">
                  <c:v>4962189</c:v>
                </c:pt>
                <c:pt idx="11">
                  <c:v>5179485</c:v>
                </c:pt>
                <c:pt idx="12">
                  <c:v>5205417</c:v>
                </c:pt>
                <c:pt idx="13">
                  <c:v>5317980</c:v>
                </c:pt>
                <c:pt idx="14">
                  <c:v>5947985</c:v>
                </c:pt>
                <c:pt idx="15">
                  <c:v>4984064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EF-4105-A3D6-3CF6E2BB8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237952"/>
        <c:axId val="265235872"/>
      </c:lineChart>
      <c:catAx>
        <c:axId val="26523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5235872"/>
        <c:crosses val="autoZero"/>
        <c:auto val="1"/>
        <c:lblAlgn val="ctr"/>
        <c:lblOffset val="100"/>
        <c:noMultiLvlLbl val="0"/>
      </c:catAx>
      <c:valAx>
        <c:axId val="26523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523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[Strafhöhen_international_ÖAMTC.xlsx]Tabelle1!$B$6</c:f>
              <c:strCache>
                <c:ptCount val="1"/>
                <c:pt idx="0">
                  <c:v>Mindeststrafe Lenker in 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[Strafhöhen_international_ÖAMTC.xlsx]Tabelle1!$A$7:$A$40</c:f>
              <c:strCache>
                <c:ptCount val="34"/>
                <c:pt idx="0">
                  <c:v>LV</c:v>
                </c:pt>
                <c:pt idx="1">
                  <c:v>MK</c:v>
                </c:pt>
                <c:pt idx="2">
                  <c:v>BG</c:v>
                </c:pt>
                <c:pt idx="3">
                  <c:v>PO</c:v>
                </c:pt>
                <c:pt idx="4">
                  <c:v>RS</c:v>
                </c:pt>
                <c:pt idx="5">
                  <c:v>LT</c:v>
                </c:pt>
                <c:pt idx="6">
                  <c:v>AT</c:v>
                </c:pt>
                <c:pt idx="7">
                  <c:v>DE</c:v>
                </c:pt>
                <c:pt idx="8">
                  <c:v>SK</c:v>
                </c:pt>
                <c:pt idx="9">
                  <c:v>CY</c:v>
                </c:pt>
                <c:pt idx="10">
                  <c:v>TR</c:v>
                </c:pt>
                <c:pt idx="11">
                  <c:v>CZ</c:v>
                </c:pt>
                <c:pt idx="12">
                  <c:v>BIH</c:v>
                </c:pt>
                <c:pt idx="13">
                  <c:v>LU</c:v>
                </c:pt>
                <c:pt idx="14">
                  <c:v>PT</c:v>
                </c:pt>
                <c:pt idx="15">
                  <c:v>ME</c:v>
                </c:pt>
                <c:pt idx="16">
                  <c:v>HR</c:v>
                </c:pt>
                <c:pt idx="17">
                  <c:v>MT</c:v>
                </c:pt>
                <c:pt idx="18">
                  <c:v>IE</c:v>
                </c:pt>
                <c:pt idx="19">
                  <c:v>SI</c:v>
                </c:pt>
                <c:pt idx="20">
                  <c:v>EL</c:v>
                </c:pt>
                <c:pt idx="21">
                  <c:v>ES</c:v>
                </c:pt>
                <c:pt idx="22">
                  <c:v>IS</c:v>
                </c:pt>
                <c:pt idx="23">
                  <c:v>BE</c:v>
                </c:pt>
                <c:pt idx="24">
                  <c:v>EE</c:v>
                </c:pt>
                <c:pt idx="25">
                  <c:v>DK</c:v>
                </c:pt>
                <c:pt idx="26">
                  <c:v>FR</c:v>
                </c:pt>
                <c:pt idx="27">
                  <c:v>NL</c:v>
                </c:pt>
                <c:pt idx="28">
                  <c:v>CH</c:v>
                </c:pt>
                <c:pt idx="29">
                  <c:v>IT</c:v>
                </c:pt>
                <c:pt idx="30">
                  <c:v>RO</c:v>
                </c:pt>
                <c:pt idx="31">
                  <c:v>FI</c:v>
                </c:pt>
                <c:pt idx="32">
                  <c:v>SE</c:v>
                </c:pt>
                <c:pt idx="33">
                  <c:v>NO</c:v>
                </c:pt>
              </c:strCache>
            </c:strRef>
          </c:cat>
          <c:val>
            <c:numRef>
              <c:f>[Strafhöhen_international_ÖAMTC.xlsx]Tabelle1!$B$7:$B$40</c:f>
              <c:numCache>
                <c:formatCode>General</c:formatCode>
                <c:ptCount val="34"/>
                <c:pt idx="0">
                  <c:v>20</c:v>
                </c:pt>
                <c:pt idx="1">
                  <c:v>20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30</c:v>
                </c:pt>
                <c:pt idx="6">
                  <c:v>30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40</c:v>
                </c:pt>
                <c:pt idx="12">
                  <c:v>50</c:v>
                </c:pt>
                <c:pt idx="13">
                  <c:v>50</c:v>
                </c:pt>
                <c:pt idx="14">
                  <c:v>60</c:v>
                </c:pt>
                <c:pt idx="15">
                  <c:v>60</c:v>
                </c:pt>
                <c:pt idx="16">
                  <c:v>70</c:v>
                </c:pt>
                <c:pt idx="17">
                  <c:v>70</c:v>
                </c:pt>
                <c:pt idx="18">
                  <c:v>80</c:v>
                </c:pt>
                <c:pt idx="19">
                  <c:v>80</c:v>
                </c:pt>
                <c:pt idx="20">
                  <c:v>100</c:v>
                </c:pt>
                <c:pt idx="21">
                  <c:v>100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135</c:v>
                </c:pt>
                <c:pt idx="26">
                  <c:v>135</c:v>
                </c:pt>
                <c:pt idx="27">
                  <c:v>170</c:v>
                </c:pt>
                <c:pt idx="28">
                  <c:v>170</c:v>
                </c:pt>
                <c:pt idx="29">
                  <c:v>175</c:v>
                </c:pt>
                <c:pt idx="30">
                  <c:v>185</c:v>
                </c:pt>
                <c:pt idx="31">
                  <c:v>200</c:v>
                </c:pt>
                <c:pt idx="32">
                  <c:v>230</c:v>
                </c:pt>
                <c:pt idx="3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0-43FE-B2EF-2EFE3055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403661007"/>
        <c:axId val="1403661423"/>
      </c:barChart>
      <c:catAx>
        <c:axId val="140366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3661423"/>
        <c:crosses val="autoZero"/>
        <c:auto val="1"/>
        <c:lblAlgn val="ctr"/>
        <c:lblOffset val="100"/>
        <c:noMultiLvlLbl val="0"/>
      </c:catAx>
      <c:valAx>
        <c:axId val="140366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366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Strafe bei Tempolimit 50 km/h ab</a:t>
            </a:r>
          </a:p>
        </c:rich>
      </c:tx>
      <c:layout>
        <c:manualLayout>
          <c:xMode val="edge"/>
          <c:yMode val="edge"/>
          <c:x val="0.21694379984667908"/>
          <c:y val="3.097398131126060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Fine (at limit 50 km/h) starting from 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Tabelle1!$A$2:$A$22</c:f>
              <c:strCache>
                <c:ptCount val="21"/>
                <c:pt idx="0">
                  <c:v>Luxemburg</c:v>
                </c:pt>
                <c:pt idx="1">
                  <c:v>Tschechien</c:v>
                </c:pt>
                <c:pt idx="2">
                  <c:v>Vereinigtes Königreich (UK)</c:v>
                </c:pt>
                <c:pt idx="3">
                  <c:v>Slowenien</c:v>
                </c:pt>
                <c:pt idx="4">
                  <c:v>Malta</c:v>
                </c:pt>
                <c:pt idx="5">
                  <c:v>Niederlande</c:v>
                </c:pt>
                <c:pt idx="6">
                  <c:v>Schweiz</c:v>
                </c:pt>
                <c:pt idx="7">
                  <c:v>Spanien</c:v>
                </c:pt>
                <c:pt idx="8">
                  <c:v>Deutschland</c:v>
                </c:pt>
                <c:pt idx="9">
                  <c:v>Dänemark</c:v>
                </c:pt>
                <c:pt idx="10">
                  <c:v>Schweden</c:v>
                </c:pt>
                <c:pt idx="11">
                  <c:v>Belgien</c:v>
                </c:pt>
                <c:pt idx="12">
                  <c:v>Polen</c:v>
                </c:pt>
                <c:pt idx="13">
                  <c:v>Finnland</c:v>
                </c:pt>
                <c:pt idx="14">
                  <c:v>Italien</c:v>
                </c:pt>
                <c:pt idx="15">
                  <c:v>Österreich</c:v>
                </c:pt>
                <c:pt idx="16">
                  <c:v>Israel</c:v>
                </c:pt>
                <c:pt idx="17">
                  <c:v>Litauen</c:v>
                </c:pt>
                <c:pt idx="18">
                  <c:v>Vereinigte Staaten von Amerika (USA)</c:v>
                </c:pt>
                <c:pt idx="19">
                  <c:v>Ungarn</c:v>
                </c:pt>
                <c:pt idx="20">
                  <c:v>Zypern</c:v>
                </c:pt>
              </c:strCache>
            </c:strRef>
          </c:cat>
          <c:val>
            <c:numRef>
              <c:f>Tabelle1!$B$2:$B$22</c:f>
              <c:numCache>
                <c:formatCode>General</c:formatCode>
                <c:ptCount val="21"/>
                <c:pt idx="0">
                  <c:v>54</c:v>
                </c:pt>
                <c:pt idx="1">
                  <c:v>54</c:v>
                </c:pt>
                <c:pt idx="2">
                  <c:v>56</c:v>
                </c:pt>
                <c:pt idx="3">
                  <c:v>56</c:v>
                </c:pt>
                <c:pt idx="4">
                  <c:v>56</c:v>
                </c:pt>
                <c:pt idx="5">
                  <c:v>57</c:v>
                </c:pt>
                <c:pt idx="6">
                  <c:v>57</c:v>
                </c:pt>
                <c:pt idx="7">
                  <c:v>58</c:v>
                </c:pt>
                <c:pt idx="8">
                  <c:v>59</c:v>
                </c:pt>
                <c:pt idx="9">
                  <c:v>59</c:v>
                </c:pt>
                <c:pt idx="10">
                  <c:v>60</c:v>
                </c:pt>
                <c:pt idx="11">
                  <c:v>60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66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1-4E74-B643-74DCCAE78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2"/>
        <c:axId val="505131272"/>
        <c:axId val="505122256"/>
      </c:barChart>
      <c:catAx>
        <c:axId val="50513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5122256"/>
        <c:crosses val="autoZero"/>
        <c:auto val="1"/>
        <c:lblAlgn val="ctr"/>
        <c:lblOffset val="100"/>
        <c:noMultiLvlLbl val="0"/>
      </c:catAx>
      <c:valAx>
        <c:axId val="50512225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513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11190039601237E-2"/>
          <c:y val="0.26915492957746473"/>
          <c:w val="0.88327765536157299"/>
          <c:h val="0.6127331861210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Österreich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5D-4F66-A6FC-616967B122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5D-4F66-A6FC-616967B1226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5D-4F66-A6FC-616967B1226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5D-4F66-A6FC-616967B1226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5D-4F66-A6FC-616967B1226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5D-4F66-A6FC-616967B1226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5D-4F66-A6FC-616967B1226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35D-4F66-A6FC-616967B1226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35D-4F66-A6FC-616967B1226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35D-4F66-A6FC-616967B122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Tabelle1!$A$34:$A$36</c:f>
              <c:strCache>
                <c:ptCount val="3"/>
                <c:pt idx="0">
                  <c:v>Ortsgebiet</c:v>
                </c:pt>
                <c:pt idx="1">
                  <c:v>Freilandstraße</c:v>
                </c:pt>
                <c:pt idx="2">
                  <c:v>Autobahn</c:v>
                </c:pt>
              </c:strCache>
            </c:strRef>
          </c:cat>
          <c:val>
            <c:numRef>
              <c:f>Tabelle1!$B$34:$B$36</c:f>
              <c:numCache>
                <c:formatCode>0.0%</c:formatCode>
                <c:ptCount val="3"/>
                <c:pt idx="0">
                  <c:v>0.14499999999999999</c:v>
                </c:pt>
                <c:pt idx="1">
                  <c:v>0.185</c:v>
                </c:pt>
                <c:pt idx="2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35D-4F66-A6FC-616967B12265}"/>
            </c:ext>
          </c:extLst>
        </c:ser>
        <c:ser>
          <c:idx val="1"/>
          <c:order val="1"/>
          <c:tx>
            <c:strRef>
              <c:f>Tabelle1!$C$4</c:f>
              <c:strCache>
                <c:ptCount val="1"/>
                <c:pt idx="0">
                  <c:v>Schweiz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Tabelle1!$A$34:$A$36</c:f>
              <c:strCache>
                <c:ptCount val="3"/>
                <c:pt idx="0">
                  <c:v>Ortsgebiet</c:v>
                </c:pt>
                <c:pt idx="1">
                  <c:v>Freilandstraße</c:v>
                </c:pt>
                <c:pt idx="2">
                  <c:v>Autobahn</c:v>
                </c:pt>
              </c:strCache>
            </c:strRef>
          </c:cat>
          <c:val>
            <c:numRef>
              <c:f>Tabelle1!$C$34:$C$36</c:f>
              <c:numCache>
                <c:formatCode>0.0%</c:formatCode>
                <c:ptCount val="3"/>
                <c:pt idx="0">
                  <c:v>4.8000000000000001E-2</c:v>
                </c:pt>
                <c:pt idx="1">
                  <c:v>0.12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35D-4F66-A6FC-616967B12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677020288"/>
        <c:axId val="956882400"/>
      </c:barChart>
      <c:catAx>
        <c:axId val="6770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ngal" charset="0"/>
                <a:ea typeface="Mangal" charset="0"/>
                <a:cs typeface="Mangal" charset="0"/>
              </a:defRPr>
            </a:pPr>
            <a:endParaRPr lang="de-DE"/>
          </a:p>
        </c:txPr>
        <c:crossAx val="956882400"/>
        <c:crosses val="autoZero"/>
        <c:auto val="1"/>
        <c:lblAlgn val="ctr"/>
        <c:lblOffset val="100"/>
        <c:noMultiLvlLbl val="0"/>
      </c:catAx>
      <c:valAx>
        <c:axId val="956882400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ngal" charset="0"/>
                <a:ea typeface="Mangal" charset="0"/>
                <a:cs typeface="Mangal" charset="0"/>
              </a:defRPr>
            </a:pPr>
            <a:endParaRPr lang="de-DE"/>
          </a:p>
        </c:txPr>
        <c:crossAx val="67702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56490765792692"/>
          <c:y val="0.28004663401583346"/>
          <c:w val="0.19900514694619711"/>
          <c:h val="0.12697546032565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ngal" charset="0"/>
              <a:ea typeface="Mangal" charset="0"/>
              <a:cs typeface="Mangal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>
          <a:latin typeface="Mangal" charset="0"/>
          <a:ea typeface="Mangal" charset="0"/>
          <a:cs typeface="Mangal" charset="0"/>
        </a:defRPr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 dirty="0"/>
              <a:t>TODESOPFER PRO MRD. KFZ-KM NACH ORTSLAGE</a:t>
            </a:r>
            <a:r>
              <a:rPr lang="de-DE" sz="1200" baseline="0" dirty="0"/>
              <a:t> </a:t>
            </a:r>
            <a:r>
              <a:rPr lang="de-DE" sz="1200" dirty="0"/>
              <a:t>(2013-2017)</a:t>
            </a:r>
          </a:p>
        </c:rich>
      </c:tx>
      <c:layout>
        <c:manualLayout>
          <c:xMode val="edge"/>
          <c:yMode val="edge"/>
          <c:x val="0.12707955450079844"/>
          <c:y val="8.3110751317313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5411176771938491E-2"/>
          <c:y val="0.18777745999583112"/>
          <c:w val="0.88327765536157299"/>
          <c:h val="0.68795439988994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Österreich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EA-4E59-8DAB-14B6B8A5F4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EA-4E59-8DAB-14B6B8A5F4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EA-4E59-8DAB-14B6B8A5F4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EA-4E59-8DAB-14B6B8A5F44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7EA-4E59-8DAB-14B6B8A5F44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EA-4E59-8DAB-14B6B8A5F44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EA-4E59-8DAB-14B6B8A5F44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7EA-4E59-8DAB-14B6B8A5F44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7EA-4E59-8DAB-14B6B8A5F44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7EA-4E59-8DAB-14B6B8A5F44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7EA-4E59-8DAB-14B6B8A5F44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7EA-4E59-8DAB-14B6B8A5F44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7EA-4E59-8DAB-14B6B8A5F444}"/>
              </c:ext>
            </c:extLst>
          </c:dPt>
          <c:dLbls>
            <c:dLbl>
              <c:idx val="1"/>
              <c:layout>
                <c:manualLayout>
                  <c:x val="0"/>
                  <c:y val="6.1563519494306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A-4E59-8DAB-14B6B8A5F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Tabelle1!$A$5:$A$7</c:f>
              <c:strCache>
                <c:ptCount val="3"/>
                <c:pt idx="0">
                  <c:v>Ortsgebiet</c:v>
                </c:pt>
                <c:pt idx="1">
                  <c:v>Landstraßen</c:v>
                </c:pt>
                <c:pt idx="2">
                  <c:v>Autobahn</c:v>
                </c:pt>
              </c:strCache>
            </c:strRef>
          </c:cat>
          <c:val>
            <c:numRef>
              <c:f>Tabelle1!$B$5:$B$7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9.3000000000000007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EA-4E59-8DAB-14B6B8A5F444}"/>
            </c:ext>
          </c:extLst>
        </c:ser>
        <c:ser>
          <c:idx val="1"/>
          <c:order val="1"/>
          <c:tx>
            <c:strRef>
              <c:f>Tabelle1!$C$4</c:f>
              <c:strCache>
                <c:ptCount val="1"/>
                <c:pt idx="0">
                  <c:v>Schweiz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7EA-4E59-8DAB-14B6B8A5F4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7EA-4E59-8DAB-14B6B8A5F4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7EA-4E59-8DAB-14B6B8A5F4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Tabelle1!$A$5:$A$7</c:f>
              <c:strCache>
                <c:ptCount val="3"/>
                <c:pt idx="0">
                  <c:v>Ortsgebiet</c:v>
                </c:pt>
                <c:pt idx="1">
                  <c:v>Landstraßen</c:v>
                </c:pt>
                <c:pt idx="2">
                  <c:v>Autobahn</c:v>
                </c:pt>
              </c:strCache>
            </c:strRef>
          </c:cat>
          <c:val>
            <c:numRef>
              <c:f>Tabelle1!$C$5:$C$7</c:f>
              <c:numCache>
                <c:formatCode>General</c:formatCode>
                <c:ptCount val="3"/>
                <c:pt idx="0" formatCode="0.0">
                  <c:v>5</c:v>
                </c:pt>
                <c:pt idx="1">
                  <c:v>5.6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7EA-4E59-8DAB-14B6B8A5F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7020288"/>
        <c:axId val="956882400"/>
      </c:barChart>
      <c:catAx>
        <c:axId val="6770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6882400"/>
        <c:crosses val="autoZero"/>
        <c:auto val="1"/>
        <c:lblAlgn val="ctr"/>
        <c:lblOffset val="100"/>
        <c:noMultiLvlLbl val="0"/>
      </c:catAx>
      <c:valAx>
        <c:axId val="9568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702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10210163914068"/>
          <c:y val="0.17084628025459181"/>
          <c:w val="0.19099737985785337"/>
          <c:h val="0.1738330804543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AD-4E9D-9653-55933F57A40F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AD-4E9D-9653-55933F57A40F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AD-4E9D-9653-55933F57A40F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AD-4E9D-9653-55933F57A40F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AD-4E9D-9653-55933F57A40F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AD-4E9D-9653-55933F57A40F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AD-4E9D-9653-55933F57A40F}"/>
              </c:ext>
            </c:extLst>
          </c:dPt>
          <c:dLbls>
            <c:dLbl>
              <c:idx val="0"/>
              <c:layout>
                <c:manualLayout>
                  <c:x val="6.9709904682967259E-3"/>
                  <c:y val="2.2351331906725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AD-4E9D-9653-55933F57A40F}"/>
                </c:ext>
              </c:extLst>
            </c:dLbl>
            <c:dLbl>
              <c:idx val="1"/>
              <c:layout>
                <c:manualLayout>
                  <c:x val="6.2141294838145289E-3"/>
                  <c:y val="-5.8715004374453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61111111111112"/>
                      <c:h val="0.11921296296296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AD-4E9D-9653-55933F57A4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486111111111113"/>
                      <c:h val="0.12152777777777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0AD-4E9D-9653-55933F57A40F}"/>
                </c:ext>
              </c:extLst>
            </c:dLbl>
            <c:dLbl>
              <c:idx val="5"/>
              <c:layout>
                <c:manualLayout>
                  <c:x val="4.0295275590551183E-2"/>
                  <c:y val="6.40091863517060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AD-4E9D-9653-55933F57A40F}"/>
                </c:ext>
              </c:extLst>
            </c:dLbl>
            <c:dLbl>
              <c:idx val="6"/>
              <c:layout>
                <c:manualLayout>
                  <c:x val="1.7893263342082241E-2"/>
                  <c:y val="1.52606445027704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AD-4E9D-9653-55933F57A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Tabelle1!$E$4:$E$10</c:f>
              <c:strCache>
                <c:ptCount val="7"/>
                <c:pt idx="0">
                  <c:v>Nichtangepasste Geschwindigkeit</c:v>
                </c:pt>
                <c:pt idx="1">
                  <c:v>Unachtsamkeit, Ablenkung</c:v>
                </c:pt>
                <c:pt idx="2">
                  <c:v>Vorrangverletzung, Rotlichtmissachtung</c:v>
                </c:pt>
                <c:pt idx="3">
                  <c:v>Fehlverhalten Fußgänger</c:v>
                </c:pt>
                <c:pt idx="4">
                  <c:v>Überholen</c:v>
                </c:pt>
                <c:pt idx="5">
                  <c:v>Alkohol, Drogen</c:v>
                </c:pt>
                <c:pt idx="6">
                  <c:v>Sonstige</c:v>
                </c:pt>
              </c:strCache>
            </c:strRef>
          </c:cat>
          <c:val>
            <c:numRef>
              <c:f>Tabelle1!$F$4:$F$10</c:f>
              <c:numCache>
                <c:formatCode>0.0%</c:formatCode>
                <c:ptCount val="7"/>
                <c:pt idx="0">
                  <c:v>0.26380368098159507</c:v>
                </c:pt>
                <c:pt idx="1">
                  <c:v>0.27049637479085331</c:v>
                </c:pt>
                <c:pt idx="2">
                  <c:v>0.14277746793084217</c:v>
                </c:pt>
                <c:pt idx="3">
                  <c:v>7.8639152258784165E-2</c:v>
                </c:pt>
                <c:pt idx="4">
                  <c:v>6.4138315672058008E-2</c:v>
                </c:pt>
                <c:pt idx="5">
                  <c:v>5.3541550474065815E-2</c:v>
                </c:pt>
                <c:pt idx="6">
                  <c:v>0.12660345789180147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AD-4E9D-9653-55933F57A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0.01793</cdr:x>
      <cdr:y>0.03539</cdr:y>
    </cdr:from>
    <cdr:to>
      <cdr:x>0.98307</cdr:x>
      <cdr:y>0.2535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4BD82664-07F3-47F2-923C-65D8FEEE3762}"/>
            </a:ext>
          </a:extLst>
        </cdr:cNvPr>
        <cdr:cNvSpPr txBox="1"/>
      </cdr:nvSpPr>
      <cdr:spPr>
        <a:xfrm xmlns:a="http://schemas.openxmlformats.org/drawingml/2006/main">
          <a:off x="136021" y="168849"/>
          <a:ext cx="7321790" cy="1040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8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Mangal" charset="0"/>
              <a:ea typeface="Mangal" charset="0"/>
              <a:cs typeface="Mangal" charset="0"/>
            </a:defRPr>
          </a:pPr>
          <a:r>
            <a:rPr lang="de-DE" sz="2000" dirty="0">
              <a:solidFill>
                <a:schemeClr val="tx1"/>
              </a:solidFill>
            </a:rPr>
            <a:t>Berichtetes Verhalten: Überschreitung der Höchstgeschwindigkeit in den letzten 30 Tagen als</a:t>
          </a:r>
          <a:br>
            <a:rPr lang="de-DE" sz="2000" dirty="0">
              <a:solidFill>
                <a:schemeClr val="tx1"/>
              </a:solidFill>
            </a:rPr>
          </a:br>
          <a:r>
            <a:rPr lang="de-DE" sz="2000" dirty="0">
              <a:solidFill>
                <a:schemeClr val="tx1"/>
              </a:solidFill>
            </a:rPr>
            <a:t>Pkw-Lenker</a:t>
          </a:r>
          <a:r>
            <a:rPr lang="de-DE" sz="1400" dirty="0">
              <a:solidFill>
                <a:schemeClr val="tx1"/>
              </a:solidFill>
            </a:rPr>
            <a:t> (häufig oder fast immer)</a:t>
          </a:r>
          <a:endParaRPr lang="de-DE" sz="2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0.44995</cdr:x>
      <cdr:y>0.6854</cdr:y>
    </cdr:from>
    <cdr:to>
      <cdr:x>0.49046</cdr:x>
      <cdr:y>0.72995</cdr:y>
    </cdr:to>
    <cdr:pic>
      <cdr:nvPicPr>
        <cdr:cNvPr id="2" name="Bild 12">
          <a:extLst xmlns:a="http://schemas.openxmlformats.org/drawingml/2006/main">
            <a:ext uri="{FF2B5EF4-FFF2-40B4-BE49-F238E27FC236}">
              <a16:creationId xmlns:a16="http://schemas.microsoft.com/office/drawing/2014/main" id="{C10F338B-CFB6-42D8-8596-DEABE432D01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3297998" y="2827856"/>
          <a:ext cx="296946" cy="1837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0.74201</cdr:x>
      <cdr:y>0.80126</cdr:y>
    </cdr:from>
    <cdr:to>
      <cdr:x>0.78252</cdr:x>
      <cdr:y>0.84581</cdr:y>
    </cdr:to>
    <cdr:pic>
      <cdr:nvPicPr>
        <cdr:cNvPr id="3" name="Bild 12">
          <a:extLst xmlns:a="http://schemas.openxmlformats.org/drawingml/2006/main">
            <a:ext uri="{FF2B5EF4-FFF2-40B4-BE49-F238E27FC236}">
              <a16:creationId xmlns:a16="http://schemas.microsoft.com/office/drawing/2014/main" id="{59FDB996-CD39-4838-ABD4-9AC2CC026E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5438740" y="3305862"/>
          <a:ext cx="296946" cy="1837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0.89287</cdr:x>
      <cdr:y>0.19182</cdr:y>
    </cdr:from>
    <cdr:to>
      <cdr:x>0.93339</cdr:x>
      <cdr:y>0.23637</cdr:y>
    </cdr:to>
    <cdr:pic>
      <cdr:nvPicPr>
        <cdr:cNvPr id="4" name="Bild 12">
          <a:extLst xmlns:a="http://schemas.openxmlformats.org/drawingml/2006/main">
            <a:ext uri="{FF2B5EF4-FFF2-40B4-BE49-F238E27FC236}">
              <a16:creationId xmlns:a16="http://schemas.microsoft.com/office/drawing/2014/main" id="{6C7D596F-44AC-4816-8981-9B78A7EE743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6544547" y="791432"/>
          <a:ext cx="296946" cy="1837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0.26917</cdr:x>
      <cdr:y>0.69855</cdr:y>
    </cdr:from>
    <cdr:to>
      <cdr:x>0.31033</cdr:x>
      <cdr:y>0.73533</cdr:y>
    </cdr:to>
    <cdr:pic>
      <cdr:nvPicPr>
        <cdr:cNvPr id="5" name="Bild 13">
          <a:extLst xmlns:a="http://schemas.openxmlformats.org/drawingml/2006/main">
            <a:ext uri="{FF2B5EF4-FFF2-40B4-BE49-F238E27FC236}">
              <a16:creationId xmlns:a16="http://schemas.microsoft.com/office/drawing/2014/main" id="{F9B9353A-8485-40DD-B1BC-C665F47F437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1972918" y="2882094"/>
          <a:ext cx="301752" cy="1517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0.85138</cdr:x>
      <cdr:y>0.83214</cdr:y>
    </cdr:from>
    <cdr:to>
      <cdr:x>0.89255</cdr:x>
      <cdr:y>0.86892</cdr:y>
    </cdr:to>
    <cdr:pic>
      <cdr:nvPicPr>
        <cdr:cNvPr id="6" name="Bild 13">
          <a:extLst xmlns:a="http://schemas.openxmlformats.org/drawingml/2006/main">
            <a:ext uri="{FF2B5EF4-FFF2-40B4-BE49-F238E27FC236}">
              <a16:creationId xmlns:a16="http://schemas.microsoft.com/office/drawing/2014/main" id="{F9B9353A-8485-40DD-B1BC-C665F47F437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6240392" y="3433277"/>
          <a:ext cx="301752" cy="1517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0.56488</cdr:x>
      <cdr:y>0.69764</cdr:y>
    </cdr:from>
    <cdr:to>
      <cdr:x>0.60605</cdr:x>
      <cdr:y>0.73441</cdr:y>
    </cdr:to>
    <cdr:pic>
      <cdr:nvPicPr>
        <cdr:cNvPr id="7" name="Bild 13">
          <a:extLst xmlns:a="http://schemas.openxmlformats.org/drawingml/2006/main">
            <a:ext uri="{FF2B5EF4-FFF2-40B4-BE49-F238E27FC236}">
              <a16:creationId xmlns:a16="http://schemas.microsoft.com/office/drawing/2014/main" id="{F9B9353A-8485-40DD-B1BC-C665F47F437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4140444" y="2878318"/>
          <a:ext cx="301752" cy="15172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299C560-5D15-4BA6-AD75-8B9FC014B5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A3A763-CBC0-40E1-A502-1A94BA6DC5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D80A-F9A3-4B35-A1FF-2F3216552CFD}" type="datetimeFigureOut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5B0763-B884-46DC-9D53-7B18FBDEAF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7B6294-0AFF-4786-B2B7-EF23BD5F6A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B8395-A3EB-44F1-82FB-6DD6B3C36D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91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27936-D983-48DD-82A4-C17C5E3B8196}" type="datetimeFigureOut">
              <a:rPr lang="de-DE" smtClean="0"/>
              <a:t>24.08.2021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DB3D1-2EF7-4A2A-99A7-3705DCB1DE0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1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dirty="0"/>
              <a:t>Ablehnung max. bei 19 %, jeweils größere Gruppe neutral.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DB3D1-2EF7-4A2A-99A7-3705DCB1DE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4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DB3D1-2EF7-4A2A-99A7-3705DCB1DE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4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1350" lvl="2" indent="-285750">
              <a:buFont typeface="Wingdings" panose="05000000000000000000" pitchFamily="2" charset="2"/>
              <a:buChar char="è"/>
            </a:pPr>
            <a:r>
              <a:rPr lang="de-DE" sz="1600" dirty="0"/>
              <a:t>54 % denken bereits jetzt, dass Geschwindigkeitsdelikte ins Vormerksystem fallen</a:t>
            </a:r>
          </a:p>
          <a:p>
            <a:pPr marL="641350" lvl="2" indent="-285750">
              <a:spcAft>
                <a:spcPts val="1800"/>
              </a:spcAft>
              <a:buFont typeface="Wingdings" panose="05000000000000000000" pitchFamily="2" charset="2"/>
              <a:buChar char="è"/>
            </a:pPr>
            <a:r>
              <a:rPr lang="de-DE" sz="1600" dirty="0"/>
              <a:t>Bei einer Überschreitung von 15-20 km/h befürworten knapp 30 % eine Vormerkung</a:t>
            </a:r>
          </a:p>
          <a:p>
            <a:pPr marL="641350" lvl="2" indent="-285750">
              <a:spcAft>
                <a:spcPts val="1800"/>
              </a:spcAft>
              <a:buFont typeface="Wingdings" panose="05000000000000000000" pitchFamily="2" charset="2"/>
              <a:buChar char="è"/>
            </a:pPr>
            <a:r>
              <a:rPr lang="de-DE" sz="1600" dirty="0"/>
              <a:t>59 % wissen nur, dass es das VMS gibt oder haben noch nie davon gehört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DB3D1-2EF7-4A2A-99A7-3705DCB1DE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95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1350" lvl="2" indent="-285750">
              <a:buFont typeface="Wingdings" panose="05000000000000000000" pitchFamily="2" charset="2"/>
              <a:buChar char="è"/>
            </a:pPr>
            <a:r>
              <a:rPr lang="de-DE" sz="1600" dirty="0"/>
              <a:t>54 % denken bereits jetzt, dass Geschwindigkeitsdelikte ins Vormerksystem fallen</a:t>
            </a:r>
          </a:p>
          <a:p>
            <a:pPr marL="641350" lvl="2" indent="-285750">
              <a:spcAft>
                <a:spcPts val="1800"/>
              </a:spcAft>
              <a:buFont typeface="Wingdings" panose="05000000000000000000" pitchFamily="2" charset="2"/>
              <a:buChar char="è"/>
            </a:pPr>
            <a:r>
              <a:rPr lang="de-DE" sz="1600" dirty="0"/>
              <a:t>Bei einer Überschreitung von 15-20 km/h befürworten knapp 30 % eine Vormerkung</a:t>
            </a:r>
          </a:p>
          <a:p>
            <a:pPr marL="641350" lvl="2" indent="-285750">
              <a:spcAft>
                <a:spcPts val="1800"/>
              </a:spcAft>
              <a:buFont typeface="Wingdings" panose="05000000000000000000" pitchFamily="2" charset="2"/>
              <a:buChar char="è"/>
            </a:pPr>
            <a:r>
              <a:rPr lang="de-DE" sz="1600" dirty="0"/>
              <a:t>59 % wissen nur, dass es das VMS gibt oder haben noch nie davon gehört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DB3D1-2EF7-4A2A-99A7-3705DCB1DE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38931094-E081-443E-BE93-CF575B7507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200" y="0"/>
            <a:ext cx="11160000" cy="6858000"/>
          </a:xfrm>
          <a:custGeom>
            <a:avLst/>
            <a:gdLst>
              <a:gd name="connsiteX0" fmla="*/ 0 w 8370000"/>
              <a:gd name="connsiteY0" fmla="*/ 0 h 6858000"/>
              <a:gd name="connsiteX1" fmla="*/ 8370000 w 8370000"/>
              <a:gd name="connsiteY1" fmla="*/ 0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0 h 6858000"/>
              <a:gd name="connsiteX1" fmla="*/ 7190680 w 8370000"/>
              <a:gd name="connsiteY1" fmla="*/ 0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8546 h 6866546"/>
              <a:gd name="connsiteX1" fmla="*/ 7207772 w 8370000"/>
              <a:gd name="connsiteY1" fmla="*/ 0 h 6866546"/>
              <a:gd name="connsiteX2" fmla="*/ 8370000 w 8370000"/>
              <a:gd name="connsiteY2" fmla="*/ 6866546 h 6866546"/>
              <a:gd name="connsiteX3" fmla="*/ 0 w 8370000"/>
              <a:gd name="connsiteY3" fmla="*/ 6866546 h 6866546"/>
              <a:gd name="connsiteX4" fmla="*/ 0 w 8370000"/>
              <a:gd name="connsiteY4" fmla="*/ 8546 h 6866546"/>
              <a:gd name="connsiteX0" fmla="*/ 0 w 8370000"/>
              <a:gd name="connsiteY0" fmla="*/ 0 h 6858000"/>
              <a:gd name="connsiteX1" fmla="*/ 7113769 w 8370000"/>
              <a:gd name="connsiteY1" fmla="*/ 17091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1 h 6858001"/>
              <a:gd name="connsiteX1" fmla="*/ 7207773 w 8370000"/>
              <a:gd name="connsiteY1" fmla="*/ 0 h 6858001"/>
              <a:gd name="connsiteX2" fmla="*/ 8370000 w 8370000"/>
              <a:gd name="connsiteY2" fmla="*/ 6858001 h 6858001"/>
              <a:gd name="connsiteX3" fmla="*/ 0 w 8370000"/>
              <a:gd name="connsiteY3" fmla="*/ 6858001 h 6858001"/>
              <a:gd name="connsiteX4" fmla="*/ 0 w 8370000"/>
              <a:gd name="connsiteY4" fmla="*/ 1 h 6858001"/>
              <a:gd name="connsiteX0" fmla="*/ 0 w 8370000"/>
              <a:gd name="connsiteY0" fmla="*/ 1 h 6858001"/>
              <a:gd name="connsiteX1" fmla="*/ 7207773 w 8370000"/>
              <a:gd name="connsiteY1" fmla="*/ 0 h 6858001"/>
              <a:gd name="connsiteX2" fmla="*/ 8370000 w 8370000"/>
              <a:gd name="connsiteY2" fmla="*/ 6858001 h 6858001"/>
              <a:gd name="connsiteX3" fmla="*/ 0 w 8370000"/>
              <a:gd name="connsiteY3" fmla="*/ 6858001 h 6858001"/>
              <a:gd name="connsiteX4" fmla="*/ 0 w 8370000"/>
              <a:gd name="connsiteY4" fmla="*/ 1 h 6858001"/>
              <a:gd name="connsiteX0" fmla="*/ 0 w 8370000"/>
              <a:gd name="connsiteY0" fmla="*/ 0 h 6858000"/>
              <a:gd name="connsiteX1" fmla="*/ 7199227 w 8370000"/>
              <a:gd name="connsiteY1" fmla="*/ 42728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1 h 6858001"/>
              <a:gd name="connsiteX1" fmla="*/ 7199227 w 8370000"/>
              <a:gd name="connsiteY1" fmla="*/ 0 h 6858001"/>
              <a:gd name="connsiteX2" fmla="*/ 8370000 w 8370000"/>
              <a:gd name="connsiteY2" fmla="*/ 6858001 h 6858001"/>
              <a:gd name="connsiteX3" fmla="*/ 0 w 8370000"/>
              <a:gd name="connsiteY3" fmla="*/ 6858001 h 6858001"/>
              <a:gd name="connsiteX4" fmla="*/ 0 w 8370000"/>
              <a:gd name="connsiteY4" fmla="*/ 1 h 6858001"/>
              <a:gd name="connsiteX0" fmla="*/ 0 w 8370000"/>
              <a:gd name="connsiteY0" fmla="*/ 1 h 6858001"/>
              <a:gd name="connsiteX1" fmla="*/ 7156498 w 8370000"/>
              <a:gd name="connsiteY1" fmla="*/ 0 h 6858001"/>
              <a:gd name="connsiteX2" fmla="*/ 8370000 w 8370000"/>
              <a:gd name="connsiteY2" fmla="*/ 6858001 h 6858001"/>
              <a:gd name="connsiteX3" fmla="*/ 0 w 8370000"/>
              <a:gd name="connsiteY3" fmla="*/ 6858001 h 6858001"/>
              <a:gd name="connsiteX4" fmla="*/ 0 w 8370000"/>
              <a:gd name="connsiteY4" fmla="*/ 1 h 6858001"/>
              <a:gd name="connsiteX0" fmla="*/ 0 w 8370000"/>
              <a:gd name="connsiteY0" fmla="*/ 0 h 6858000"/>
              <a:gd name="connsiteX1" fmla="*/ 7156498 w 8370000"/>
              <a:gd name="connsiteY1" fmla="*/ 8544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0 h 6858000"/>
              <a:gd name="connsiteX1" fmla="*/ 7216319 w 8370000"/>
              <a:gd name="connsiteY1" fmla="*/ 8544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0 h 6858000"/>
              <a:gd name="connsiteX1" fmla="*/ 7224270 w 8370000"/>
              <a:gd name="connsiteY1" fmla="*/ 8544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0 h 6858000"/>
              <a:gd name="connsiteX1" fmla="*/ 7232221 w 8370000"/>
              <a:gd name="connsiteY1" fmla="*/ 592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0 h 6858000"/>
              <a:gd name="connsiteX1" fmla="*/ 7219521 w 8370000"/>
              <a:gd name="connsiteY1" fmla="*/ 592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  <a:gd name="connsiteX0" fmla="*/ 0 w 8370000"/>
              <a:gd name="connsiteY0" fmla="*/ 12108 h 6870108"/>
              <a:gd name="connsiteX1" fmla="*/ 7232221 w 8370000"/>
              <a:gd name="connsiteY1" fmla="*/ 0 h 6870108"/>
              <a:gd name="connsiteX2" fmla="*/ 8370000 w 8370000"/>
              <a:gd name="connsiteY2" fmla="*/ 6870108 h 6870108"/>
              <a:gd name="connsiteX3" fmla="*/ 0 w 8370000"/>
              <a:gd name="connsiteY3" fmla="*/ 6870108 h 6870108"/>
              <a:gd name="connsiteX4" fmla="*/ 0 w 8370000"/>
              <a:gd name="connsiteY4" fmla="*/ 12108 h 6870108"/>
              <a:gd name="connsiteX0" fmla="*/ 0 w 8370000"/>
              <a:gd name="connsiteY0" fmla="*/ 0 h 6858000"/>
              <a:gd name="connsiteX1" fmla="*/ 7225871 w 8370000"/>
              <a:gd name="connsiteY1" fmla="*/ 592 h 6858000"/>
              <a:gd name="connsiteX2" fmla="*/ 8370000 w 8370000"/>
              <a:gd name="connsiteY2" fmla="*/ 6858000 h 6858000"/>
              <a:gd name="connsiteX3" fmla="*/ 0 w 8370000"/>
              <a:gd name="connsiteY3" fmla="*/ 6858000 h 6858000"/>
              <a:gd name="connsiteX4" fmla="*/ 0 w 8370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0000" h="6858000">
                <a:moveTo>
                  <a:pt x="0" y="0"/>
                </a:moveTo>
                <a:lnTo>
                  <a:pt x="7225871" y="592"/>
                </a:lnTo>
                <a:lnTo>
                  <a:pt x="8370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400"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E9DAC0D-077E-4179-9699-3FF89255F7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42000" y="0"/>
            <a:ext cx="19512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D3829BF-9388-4014-876B-F98DC2C743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30801"/>
            <a:ext cx="10926000" cy="2359025"/>
          </a:xfrm>
          <a:custGeom>
            <a:avLst/>
            <a:gdLst>
              <a:gd name="connsiteX0" fmla="*/ 0 w 8190000"/>
              <a:gd name="connsiteY0" fmla="*/ 0 h 2359025"/>
              <a:gd name="connsiteX1" fmla="*/ 8190000 w 8190000"/>
              <a:gd name="connsiteY1" fmla="*/ 0 h 2359025"/>
              <a:gd name="connsiteX2" fmla="*/ 8190000 w 8190000"/>
              <a:gd name="connsiteY2" fmla="*/ 2359025 h 2359025"/>
              <a:gd name="connsiteX3" fmla="*/ 0 w 8190000"/>
              <a:gd name="connsiteY3" fmla="*/ 2359025 h 2359025"/>
              <a:gd name="connsiteX4" fmla="*/ 0 w 8190000"/>
              <a:gd name="connsiteY4" fmla="*/ 0 h 2359025"/>
              <a:gd name="connsiteX0" fmla="*/ 0 w 8190000"/>
              <a:gd name="connsiteY0" fmla="*/ 0 h 2359025"/>
              <a:gd name="connsiteX1" fmla="*/ 7796894 w 8190000"/>
              <a:gd name="connsiteY1" fmla="*/ 8546 h 2359025"/>
              <a:gd name="connsiteX2" fmla="*/ 8190000 w 8190000"/>
              <a:gd name="connsiteY2" fmla="*/ 2359025 h 2359025"/>
              <a:gd name="connsiteX3" fmla="*/ 0 w 8190000"/>
              <a:gd name="connsiteY3" fmla="*/ 2359025 h 2359025"/>
              <a:gd name="connsiteX4" fmla="*/ 0 w 8190000"/>
              <a:gd name="connsiteY4" fmla="*/ 0 h 235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0000" h="2359025">
                <a:moveTo>
                  <a:pt x="0" y="0"/>
                </a:moveTo>
                <a:lnTo>
                  <a:pt x="7796894" y="8546"/>
                </a:lnTo>
                <a:lnTo>
                  <a:pt x="8190000" y="2359025"/>
                </a:lnTo>
                <a:lnTo>
                  <a:pt x="0" y="235902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684000" tIns="144000" rIns="468000" bIns="144000" anchor="ctr" anchorCtr="0"/>
          <a:lstStyle>
            <a:lvl1pPr marL="0" indent="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None/>
              <a:defRPr sz="4400" baseline="0">
                <a:solidFill>
                  <a:schemeClr val="bg1"/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Präsentationstitel hier…</a:t>
            </a:r>
            <a:endParaRPr lang="de-DE" dirty="0"/>
          </a:p>
          <a:p>
            <a:pPr lvl="1"/>
            <a:r>
              <a:rPr lang="de-AT" dirty="0"/>
              <a:t>Untertitel</a:t>
            </a:r>
            <a:r>
              <a:rPr lang="de-DE" dirty="0"/>
              <a:t> hier…</a:t>
            </a:r>
          </a:p>
        </p:txBody>
      </p:sp>
    </p:spTree>
    <p:extLst>
      <p:ext uri="{BB962C8B-B14F-4D97-AF65-F5344CB8AC3E}">
        <p14:creationId xmlns:p14="http://schemas.microsoft.com/office/powerpoint/2010/main" val="25779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ariab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10B1-3CBD-4520-A787-C5AEA264CD8E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D45C21F-D98C-42A3-BEC6-40874BC093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88000"/>
            <a:ext cx="1051200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Variabler Inhalt hier …</a:t>
            </a:r>
          </a:p>
        </p:txBody>
      </p:sp>
    </p:spTree>
    <p:extLst>
      <p:ext uri="{BB962C8B-B14F-4D97-AF65-F5344CB8AC3E}">
        <p14:creationId xmlns:p14="http://schemas.microsoft.com/office/powerpoint/2010/main" val="341873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9AC5-1BFB-4822-AA11-6F6DD7895214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10512000" cy="40536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10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6874"/>
            <a:ext cx="10515600" cy="10156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0BD1-344B-472E-89B0-4E54E1A18BD8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326675"/>
            <a:ext cx="10512000" cy="1860927"/>
          </a:xfrm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None/>
              <a:defRPr sz="1600"/>
            </a:lvl3pPr>
            <a:lvl4pPr marL="0" indent="0">
              <a:lnSpc>
                <a:spcPts val="2400"/>
              </a:lnSpc>
              <a:spcAft>
                <a:spcPts val="0"/>
              </a:spcAft>
              <a:buNone/>
              <a:defRPr sz="1600"/>
            </a:lvl4pPr>
            <a:lvl5pPr marL="0" indent="0">
              <a:lnSpc>
                <a:spcPts val="2400"/>
              </a:lnSpc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AT" noProof="0" dirty="0"/>
              <a:t>Text hier …</a:t>
            </a:r>
          </a:p>
        </p:txBody>
      </p:sp>
      <p:pic>
        <p:nvPicPr>
          <p:cNvPr id="7" name="Grafik 6" descr="Logo KFV" title="Logo">
            <a:extLst>
              <a:ext uri="{FF2B5EF4-FFF2-40B4-BE49-F238E27FC236}">
                <a16:creationId xmlns:a16="http://schemas.microsoft.com/office/drawing/2014/main" id="{49FD52A1-F07C-419B-8B8A-DF83762AB27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932400"/>
            <a:ext cx="2790000" cy="849920"/>
          </a:xfrm>
          <a:prstGeom prst="rect">
            <a:avLst/>
          </a:prstGeom>
        </p:spPr>
      </p:pic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E13C5E55-2269-4A57-A13E-D475E1D7D4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000" y="5451181"/>
            <a:ext cx="10512000" cy="714670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lang="de-DE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ts val="2400"/>
              </a:lnSpc>
              <a:spcAft>
                <a:spcPts val="0"/>
              </a:spcAft>
              <a:buNone/>
              <a:defRPr sz="1600"/>
            </a:lvl3pPr>
            <a:lvl4pPr marL="0" indent="0">
              <a:lnSpc>
                <a:spcPts val="2400"/>
              </a:lnSpc>
              <a:spcAft>
                <a:spcPts val="0"/>
              </a:spcAft>
              <a:buNone/>
              <a:defRPr sz="1600"/>
            </a:lvl4pPr>
            <a:lvl5pPr marL="0" indent="0">
              <a:lnSpc>
                <a:spcPts val="2400"/>
              </a:lnSpc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AT" noProof="0" dirty="0"/>
              <a:t>Text hier …</a:t>
            </a:r>
          </a:p>
        </p:txBody>
      </p:sp>
    </p:spTree>
    <p:extLst>
      <p:ext uri="{BB962C8B-B14F-4D97-AF65-F5344CB8AC3E}">
        <p14:creationId xmlns:p14="http://schemas.microsoft.com/office/powerpoint/2010/main" val="225313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B803DCC2-DFDA-400C-8A5A-AA4CAE7AC7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927" y="3619456"/>
            <a:ext cx="10516800" cy="1655762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hier …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5380743-3DB1-45DF-AD3A-E7A5BDCF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7209"/>
            <a:ext cx="10515600" cy="10156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CC956C2-CA40-4F36-A8F0-0F5DFD02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9138-E57A-49BB-BEFA-44C267516F0D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BC8BDC1D-251C-44FD-A60E-DF0591DA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BE7CFAA-304B-4CCE-8A37-B5E61249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698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265-D506-4248-A91D-7DA9DA1000B9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73235"/>
            <a:ext cx="10512000" cy="3610765"/>
          </a:xfrm>
        </p:spPr>
        <p:txBody>
          <a:bodyPr>
            <a:noAutofit/>
          </a:bodyPr>
          <a:lstStyle>
            <a:lvl1pPr marL="216000" indent="-216000">
              <a:spcAft>
                <a:spcPts val="567"/>
              </a:spcAft>
              <a:buFont typeface="Arial" panose="020B0604020202020204" pitchFamily="34" charset="0"/>
              <a:buChar char="•"/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>
              <a:spcAft>
                <a:spcPts val="567"/>
              </a:spcAft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de-AT" noProof="0" dirty="0" err="1"/>
              <a:t>Agendapunkt</a:t>
            </a:r>
            <a:r>
              <a:rPr lang="de-AT" noProof="0" dirty="0"/>
              <a:t> 1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580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87C0-2BA5-4EC4-80D4-CB4600C1A736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10512000" cy="40536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136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E96-CDFA-4109-B693-C0E62C22C824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6240000" cy="40536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4E9FE68-6385-4CEE-A387-1BA75352CA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8400" y="2494800"/>
            <a:ext cx="3873600" cy="36468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Bild hier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731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 + variab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F223-5E20-445B-A4FE-BD6C650BF068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10512000" cy="2016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7ABA056-5618-4C27-B055-B8D6847C92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200" y="4212000"/>
            <a:ext cx="5481600" cy="157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Variabler Inhalt hier …</a:t>
            </a:r>
          </a:p>
        </p:txBody>
      </p:sp>
    </p:spTree>
    <p:extLst>
      <p:ext uri="{BB962C8B-B14F-4D97-AF65-F5344CB8AC3E}">
        <p14:creationId xmlns:p14="http://schemas.microsoft.com/office/powerpoint/2010/main" val="372942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7A0-D6BB-47DD-9979-34C8CC7609A0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94857"/>
            <a:ext cx="10512000" cy="37467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0"/>
            </a:lvl1pPr>
          </a:lstStyle>
          <a:p>
            <a:pPr lvl="0"/>
            <a:r>
              <a:rPr lang="de-AT" dirty="0"/>
              <a:t>Hervorgehobener Text hier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24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Überschrift + variab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8001"/>
            <a:ext cx="10515600" cy="5539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FB36-C1B2-45D7-A117-671E0F936623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8059"/>
            <a:ext cx="10512000" cy="4129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Überschrift hier …</a:t>
            </a:r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854C2246-9994-44FC-B298-145C853EA6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0000" y="2332800"/>
            <a:ext cx="10512000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Variabler Inhalt hier …</a:t>
            </a:r>
          </a:p>
        </p:txBody>
      </p:sp>
    </p:spTree>
    <p:extLst>
      <p:ext uri="{BB962C8B-B14F-4D97-AF65-F5344CB8AC3E}">
        <p14:creationId xmlns:p14="http://schemas.microsoft.com/office/powerpoint/2010/main" val="367113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481AFEF-E892-43D1-940D-3E43B32BD89F}"/>
              </a:ext>
            </a:extLst>
          </p:cNvPr>
          <p:cNvSpPr/>
          <p:nvPr userDrawn="1"/>
        </p:nvSpPr>
        <p:spPr>
          <a:xfrm>
            <a:off x="9639600" y="0"/>
            <a:ext cx="2552400" cy="6858000"/>
          </a:xfrm>
          <a:custGeom>
            <a:avLst/>
            <a:gdLst>
              <a:gd name="connsiteX0" fmla="*/ 0 w 1895168"/>
              <a:gd name="connsiteY0" fmla="*/ 0 h 6858000"/>
              <a:gd name="connsiteX1" fmla="*/ 1895168 w 1895168"/>
              <a:gd name="connsiteY1" fmla="*/ 0 h 6858000"/>
              <a:gd name="connsiteX2" fmla="*/ 1895168 w 1895168"/>
              <a:gd name="connsiteY2" fmla="*/ 6858000 h 6858000"/>
              <a:gd name="connsiteX3" fmla="*/ 0 w 1895168"/>
              <a:gd name="connsiteY3" fmla="*/ 6858000 h 6858000"/>
              <a:gd name="connsiteX4" fmla="*/ 0 w 1895168"/>
              <a:gd name="connsiteY4" fmla="*/ 0 h 6858000"/>
              <a:gd name="connsiteX0" fmla="*/ 0 w 1895168"/>
              <a:gd name="connsiteY0" fmla="*/ 0 h 6858000"/>
              <a:gd name="connsiteX1" fmla="*/ 1895168 w 1895168"/>
              <a:gd name="connsiteY1" fmla="*/ 0 h 6858000"/>
              <a:gd name="connsiteX2" fmla="*/ 1895168 w 1895168"/>
              <a:gd name="connsiteY2" fmla="*/ 6858000 h 6858000"/>
              <a:gd name="connsiteX3" fmla="*/ 1210491 w 1895168"/>
              <a:gd name="connsiteY3" fmla="*/ 6840583 h 6858000"/>
              <a:gd name="connsiteX4" fmla="*/ 0 w 1895168"/>
              <a:gd name="connsiteY4" fmla="*/ 0 h 6858000"/>
              <a:gd name="connsiteX0" fmla="*/ 0 w 1895168"/>
              <a:gd name="connsiteY0" fmla="*/ 0 h 6858000"/>
              <a:gd name="connsiteX1" fmla="*/ 1895168 w 1895168"/>
              <a:gd name="connsiteY1" fmla="*/ 0 h 6858000"/>
              <a:gd name="connsiteX2" fmla="*/ 1895168 w 1895168"/>
              <a:gd name="connsiteY2" fmla="*/ 6858000 h 6858000"/>
              <a:gd name="connsiteX3" fmla="*/ 1132114 w 1895168"/>
              <a:gd name="connsiteY3" fmla="*/ 6840583 h 6858000"/>
              <a:gd name="connsiteX4" fmla="*/ 0 w 1895168"/>
              <a:gd name="connsiteY4" fmla="*/ 0 h 6858000"/>
              <a:gd name="connsiteX0" fmla="*/ 0 w 1895168"/>
              <a:gd name="connsiteY0" fmla="*/ 0 h 6858000"/>
              <a:gd name="connsiteX1" fmla="*/ 1895168 w 1895168"/>
              <a:gd name="connsiteY1" fmla="*/ 0 h 6858000"/>
              <a:gd name="connsiteX2" fmla="*/ 1895168 w 1895168"/>
              <a:gd name="connsiteY2" fmla="*/ 6858000 h 6858000"/>
              <a:gd name="connsiteX3" fmla="*/ 1176564 w 1895168"/>
              <a:gd name="connsiteY3" fmla="*/ 6853283 h 6858000"/>
              <a:gd name="connsiteX4" fmla="*/ 0 w 1895168"/>
              <a:gd name="connsiteY4" fmla="*/ 0 h 6858000"/>
              <a:gd name="connsiteX0" fmla="*/ 0 w 1895168"/>
              <a:gd name="connsiteY0" fmla="*/ 0 h 6859633"/>
              <a:gd name="connsiteX1" fmla="*/ 1895168 w 1895168"/>
              <a:gd name="connsiteY1" fmla="*/ 0 h 6859633"/>
              <a:gd name="connsiteX2" fmla="*/ 1895168 w 1895168"/>
              <a:gd name="connsiteY2" fmla="*/ 6858000 h 6859633"/>
              <a:gd name="connsiteX3" fmla="*/ 1151295 w 1895168"/>
              <a:gd name="connsiteY3" fmla="*/ 6859633 h 6859633"/>
              <a:gd name="connsiteX4" fmla="*/ 0 w 1895168"/>
              <a:gd name="connsiteY4" fmla="*/ 0 h 6859633"/>
              <a:gd name="connsiteX0" fmla="*/ 0 w 1895168"/>
              <a:gd name="connsiteY0" fmla="*/ 0 h 6859633"/>
              <a:gd name="connsiteX1" fmla="*/ 1895168 w 1895168"/>
              <a:gd name="connsiteY1" fmla="*/ 0 h 6859633"/>
              <a:gd name="connsiteX2" fmla="*/ 1895168 w 1895168"/>
              <a:gd name="connsiteY2" fmla="*/ 6858000 h 6859633"/>
              <a:gd name="connsiteX3" fmla="*/ 1144978 w 1895168"/>
              <a:gd name="connsiteY3" fmla="*/ 6859633 h 6859633"/>
              <a:gd name="connsiteX4" fmla="*/ 0 w 1895168"/>
              <a:gd name="connsiteY4" fmla="*/ 0 h 685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168" h="6859633">
                <a:moveTo>
                  <a:pt x="0" y="0"/>
                </a:moveTo>
                <a:lnTo>
                  <a:pt x="1895168" y="0"/>
                </a:lnTo>
                <a:lnTo>
                  <a:pt x="1895168" y="6858000"/>
                </a:lnTo>
                <a:lnTo>
                  <a:pt x="1144978" y="6859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066254-FECE-43EF-8EA7-7C2542655C6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00" y="349199"/>
            <a:ext cx="1141200" cy="3492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98C50D-1939-49EE-A953-CD3A826D34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00" y="3892550"/>
            <a:ext cx="9600000" cy="6309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Kapitel X …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3038802A-6D98-4A31-AD03-4A9496C8E0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000" y="4642941"/>
            <a:ext cx="9600000" cy="759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AT" dirty="0"/>
              <a:t>Hier steht die </a:t>
            </a:r>
            <a:r>
              <a:rPr lang="de-AT" dirty="0" err="1"/>
              <a:t>Subline</a:t>
            </a:r>
            <a:r>
              <a:rPr lang="de-AT" dirty="0"/>
              <a:t> …</a:t>
            </a:r>
          </a:p>
          <a:p>
            <a:pPr lvl="0"/>
            <a:r>
              <a:rPr lang="de-AT" dirty="0"/>
              <a:t>Zweite Zeile der </a:t>
            </a:r>
            <a:r>
              <a:rPr lang="de-AT" dirty="0" err="1"/>
              <a:t>Subline</a:t>
            </a:r>
            <a:r>
              <a:rPr lang="de-AT" dirty="0"/>
              <a:t>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273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ariab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1BC4-94D3-4F61-8FE5-1220D24AC8D5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D45C21F-D98C-42A3-BEC6-40874BC093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88000"/>
            <a:ext cx="1051200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Variabler Inhalt hier …</a:t>
            </a:r>
          </a:p>
        </p:txBody>
      </p:sp>
    </p:spTree>
    <p:extLst>
      <p:ext uri="{BB962C8B-B14F-4D97-AF65-F5344CB8AC3E}">
        <p14:creationId xmlns:p14="http://schemas.microsoft.com/office/powerpoint/2010/main" val="54221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F23-D5C7-4760-9526-C5953FC3125D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10512000" cy="40536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455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B803DCC2-DFDA-400C-8A5A-AA4CAE7AC7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927" y="3619456"/>
            <a:ext cx="10516800" cy="1655762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hier …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5380743-3DB1-45DF-AD3A-E7A5BDCF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7209"/>
            <a:ext cx="10515600" cy="10156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CC956C2-CA40-4F36-A8F0-0F5DFD02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7322-B98B-42C0-BDB7-92690EF89A10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BC8BDC1D-251C-44FD-A60E-DF0591DA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BE7CFAA-304B-4CCE-8A37-B5E61249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84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1704-9638-4AD1-AC98-2B207EE26D9A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73235"/>
            <a:ext cx="10512000" cy="3610765"/>
          </a:xfrm>
        </p:spPr>
        <p:txBody>
          <a:bodyPr>
            <a:noAutofit/>
          </a:bodyPr>
          <a:lstStyle>
            <a:lvl1pPr marL="216000" indent="-216000">
              <a:spcAft>
                <a:spcPts val="567"/>
              </a:spcAft>
              <a:buFont typeface="Arial" panose="020B0604020202020204" pitchFamily="34" charset="0"/>
              <a:buChar char="•"/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>
              <a:spcAft>
                <a:spcPts val="567"/>
              </a:spcAft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de-AT" noProof="0" dirty="0" err="1"/>
              <a:t>Agendapunkt</a:t>
            </a:r>
            <a:r>
              <a:rPr lang="de-AT" noProof="0" dirty="0"/>
              <a:t> 1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1157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E6A3-C531-4190-A2B2-05AFCCE2D0CF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10512000" cy="40536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75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2BB8-0719-43B2-BF3D-1D7FBC472BD2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6240000" cy="40536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4E9FE68-6385-4CEE-A387-1BA75352CA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8400" y="2494800"/>
            <a:ext cx="3873600" cy="36468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Bild hier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40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 + variab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9A38-037E-4665-A23D-ACE69BB6309A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10512000" cy="2016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7ABA056-5618-4C27-B055-B8D6847C92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200" y="4212000"/>
            <a:ext cx="5481600" cy="157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Variabler Inhalt hier …</a:t>
            </a:r>
          </a:p>
        </p:txBody>
      </p:sp>
    </p:spTree>
    <p:extLst>
      <p:ext uri="{BB962C8B-B14F-4D97-AF65-F5344CB8AC3E}">
        <p14:creationId xmlns:p14="http://schemas.microsoft.com/office/powerpoint/2010/main" val="154957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B52-E1CE-47F5-A4B3-B7060AD302E6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94857"/>
            <a:ext cx="10512000" cy="374674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0"/>
            </a:lvl1pPr>
          </a:lstStyle>
          <a:p>
            <a:pPr lvl="0"/>
            <a:r>
              <a:rPr lang="de-AT" dirty="0"/>
              <a:t>Hervorgehobener Text hier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63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Überschrift + variab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39D7-05C6-4B70-B926-7BFB2F0C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8001"/>
            <a:ext cx="10515600" cy="5539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Titel hier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9D48-DC69-4922-8A40-C2D6145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7112-77AE-4A62-A2E1-1612FBE29248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9426E5-2EB3-42F1-900B-0860EA5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5B6DC-909F-444E-B764-EADE8C12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E77BFAE-3444-4378-A53D-F846DA5C6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8059"/>
            <a:ext cx="10512000" cy="4129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Überschrift hier …</a:t>
            </a:r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854C2246-9994-44FC-B298-145C853EA6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0000" y="2332800"/>
            <a:ext cx="10512000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Variabler Inhalt hier …</a:t>
            </a:r>
          </a:p>
        </p:txBody>
      </p:sp>
    </p:spTree>
    <p:extLst>
      <p:ext uri="{BB962C8B-B14F-4D97-AF65-F5344CB8AC3E}">
        <p14:creationId xmlns:p14="http://schemas.microsoft.com/office/powerpoint/2010/main" val="32529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04" userDrawn="1">
          <p15:clr>
            <a:srgbClr val="F26B43"/>
          </p15:clr>
        </p15:guide>
        <p15:guide id="2" orient="horz" pos="59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076" userDrawn="1">
          <p15:clr>
            <a:srgbClr val="F26B43"/>
          </p15:clr>
        </p15:guide>
        <p15:guide id="5" orient="horz" pos="136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4245AD-7A36-45BF-B456-62B179A3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01"/>
            <a:ext cx="105156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Titel hier 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279825-36C7-435C-8DB5-305D2738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000"/>
            <a:ext cx="10515600" cy="40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AT" dirty="0"/>
              <a:t>Überschrift  …</a:t>
            </a:r>
            <a:endParaRPr lang="de-DE" dirty="0"/>
          </a:p>
          <a:p>
            <a:pPr lvl="1"/>
            <a:r>
              <a:rPr lang="de-AT" dirty="0"/>
              <a:t>F</a:t>
            </a:r>
            <a:r>
              <a:rPr lang="de-AT" noProof="0" dirty="0" err="1"/>
              <a:t>ließtext</a:t>
            </a:r>
            <a:r>
              <a:rPr lang="de-DE" dirty="0"/>
              <a:t> …</a:t>
            </a:r>
          </a:p>
          <a:p>
            <a:pPr lvl="2"/>
            <a:r>
              <a:rPr lang="de-AT" dirty="0"/>
              <a:t>Aufzählung</a:t>
            </a:r>
            <a:r>
              <a:rPr lang="de-DE" dirty="0"/>
              <a:t> 1</a:t>
            </a:r>
          </a:p>
          <a:p>
            <a:pPr lvl="3"/>
            <a:r>
              <a:rPr lang="de-AT" dirty="0"/>
              <a:t>Aufzählung</a:t>
            </a:r>
            <a:r>
              <a:rPr lang="de-DE" dirty="0"/>
              <a:t> 2</a:t>
            </a:r>
          </a:p>
          <a:p>
            <a:pPr lvl="4"/>
            <a:r>
              <a:rPr lang="de-AT" dirty="0"/>
              <a:t>Aufzählung</a:t>
            </a:r>
            <a:r>
              <a:rPr lang="de-DE" dirty="0"/>
              <a:t> 3</a:t>
            </a:r>
          </a:p>
          <a:p>
            <a:pPr lvl="5"/>
            <a:r>
              <a:rPr lang="de-A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Aufzählung 4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0BEF77-75DB-4BF4-B774-14BFB1483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5929" y="6400415"/>
            <a:ext cx="1100907" cy="27699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E0E16697-3275-423C-A94F-AA782803287F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B61D2-38E4-4165-BC70-B960452F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4954" y="6400415"/>
            <a:ext cx="4114800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Verkehrsrechtstag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7E9D9-1129-427E-A7FF-E58AEEF06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2" y="6400415"/>
            <a:ext cx="958849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4C8138-5EEA-4674-9072-BBCAC5A83211}"/>
              </a:ext>
            </a:extLst>
          </p:cNvPr>
          <p:cNvSpPr txBox="1"/>
          <p:nvPr userDrawn="1"/>
        </p:nvSpPr>
        <p:spPr>
          <a:xfrm>
            <a:off x="2032000" y="6400801"/>
            <a:ext cx="928913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1200"/>
            </a:lvl1pPr>
          </a:lstStyle>
          <a:p>
            <a:pPr lvl="0" algn="l"/>
            <a:r>
              <a:rPr lang="de-AT" sz="1200" dirty="0"/>
              <a:t>KFV |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9059D5-CF3D-459E-A20C-99913EFDF98B}"/>
              </a:ext>
            </a:extLst>
          </p:cNvPr>
          <p:cNvSpPr txBox="1"/>
          <p:nvPr userDrawn="1"/>
        </p:nvSpPr>
        <p:spPr>
          <a:xfrm>
            <a:off x="9358441" y="6400801"/>
            <a:ext cx="1660435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1200"/>
            </a:lvl1pPr>
          </a:lstStyle>
          <a:p>
            <a:pPr lvl="0" algn="r"/>
            <a:r>
              <a:rPr lang="en-US" sz="1200" cap="all" baseline="0" noProof="0" dirty="0">
                <a:solidFill>
                  <a:schemeClr val="tx2"/>
                </a:solidFill>
              </a:rPr>
              <a:t>Safety first!</a:t>
            </a:r>
          </a:p>
        </p:txBody>
      </p:sp>
      <p:cxnSp>
        <p:nvCxnSpPr>
          <p:cNvPr id="12" name="Gerade Verbindung 57">
            <a:extLst>
              <a:ext uri="{FF2B5EF4-FFF2-40B4-BE49-F238E27FC236}">
                <a16:creationId xmlns:a16="http://schemas.microsoft.com/office/drawing/2014/main" id="{4456F8FB-4E2B-4287-B125-DB8A5E556846}"/>
              </a:ext>
            </a:extLst>
          </p:cNvPr>
          <p:cNvCxnSpPr/>
          <p:nvPr userDrawn="1"/>
        </p:nvCxnSpPr>
        <p:spPr>
          <a:xfrm>
            <a:off x="11093283" y="6401134"/>
            <a:ext cx="65461" cy="27003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Logo KFV" title="Logo">
            <a:extLst>
              <a:ext uri="{FF2B5EF4-FFF2-40B4-BE49-F238E27FC236}">
                <a16:creationId xmlns:a16="http://schemas.microsoft.com/office/drawing/2014/main" id="{6376B697-E934-48AC-8F8B-60A13C68C222}"/>
              </a:ext>
            </a:extLst>
          </p:cNvPr>
          <p:cNvPicPr>
            <a:picLocks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00" y="349200"/>
            <a:ext cx="1141200" cy="3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60" r:id="rId7"/>
    <p:sldLayoutId id="2147483663" r:id="rId8"/>
    <p:sldLayoutId id="2147483664" r:id="rId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5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49" userDrawn="1">
          <p15:clr>
            <a:srgbClr val="F26B43"/>
          </p15:clr>
        </p15:guide>
        <p15:guide id="2" orient="horz" pos="59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076" userDrawn="1">
          <p15:clr>
            <a:srgbClr val="F26B43"/>
          </p15:clr>
        </p15:guide>
        <p15:guide id="5" orient="horz" pos="136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4245AD-7A36-45BF-B456-62B179A3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01"/>
            <a:ext cx="105156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Titel hier 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279825-36C7-435C-8DB5-305D2738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000"/>
            <a:ext cx="10515600" cy="40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AT" dirty="0"/>
              <a:t>Überschrift  …</a:t>
            </a:r>
            <a:endParaRPr lang="de-DE" dirty="0"/>
          </a:p>
          <a:p>
            <a:pPr lvl="1"/>
            <a:r>
              <a:rPr lang="de-AT" dirty="0"/>
              <a:t>F</a:t>
            </a:r>
            <a:r>
              <a:rPr lang="de-AT" noProof="0" dirty="0" err="1"/>
              <a:t>ließtext</a:t>
            </a:r>
            <a:r>
              <a:rPr lang="de-DE" dirty="0"/>
              <a:t> …</a:t>
            </a:r>
          </a:p>
          <a:p>
            <a:pPr lvl="2"/>
            <a:r>
              <a:rPr lang="de-AT" dirty="0"/>
              <a:t>Aufzählung</a:t>
            </a:r>
            <a:r>
              <a:rPr lang="de-DE" dirty="0"/>
              <a:t> 1</a:t>
            </a:r>
          </a:p>
          <a:p>
            <a:pPr lvl="3"/>
            <a:r>
              <a:rPr lang="de-AT" dirty="0"/>
              <a:t>Aufzählung</a:t>
            </a:r>
            <a:r>
              <a:rPr lang="de-DE" dirty="0"/>
              <a:t> 2</a:t>
            </a:r>
          </a:p>
          <a:p>
            <a:pPr lvl="4"/>
            <a:r>
              <a:rPr lang="de-AT" dirty="0"/>
              <a:t>Aufzählung</a:t>
            </a:r>
            <a:r>
              <a:rPr lang="de-DE" dirty="0"/>
              <a:t> 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0BEF77-75DB-4BF4-B774-14BFB1483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5929" y="6400415"/>
            <a:ext cx="1100907" cy="27699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95A72929-F05A-4D77-8296-F0453ADA158A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B61D2-38E4-4165-BC70-B960452F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6800" y="6400415"/>
            <a:ext cx="4114800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Verkehrsrechtstag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7E9D9-1129-427E-A7FF-E58AEEF06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2" y="6400415"/>
            <a:ext cx="958849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4C8138-5EEA-4674-9072-BBCAC5A83211}"/>
              </a:ext>
            </a:extLst>
          </p:cNvPr>
          <p:cNvSpPr txBox="1"/>
          <p:nvPr userDrawn="1"/>
        </p:nvSpPr>
        <p:spPr>
          <a:xfrm>
            <a:off x="2032000" y="6400801"/>
            <a:ext cx="928913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1200"/>
            </a:lvl1pPr>
          </a:lstStyle>
          <a:p>
            <a:pPr lvl="0" algn="l"/>
            <a:r>
              <a:rPr lang="de-AT" sz="1200" dirty="0"/>
              <a:t>KFV |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9059D5-CF3D-459E-A20C-99913EFDF98B}"/>
              </a:ext>
            </a:extLst>
          </p:cNvPr>
          <p:cNvSpPr txBox="1"/>
          <p:nvPr userDrawn="1"/>
        </p:nvSpPr>
        <p:spPr>
          <a:xfrm>
            <a:off x="9358441" y="6400801"/>
            <a:ext cx="1660435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1200"/>
            </a:lvl1pPr>
          </a:lstStyle>
          <a:p>
            <a:pPr lvl="0" algn="r"/>
            <a:r>
              <a:rPr lang="en-US" sz="1200" cap="all" baseline="0" noProof="0" dirty="0">
                <a:solidFill>
                  <a:schemeClr val="tx2"/>
                </a:solidFill>
              </a:rPr>
              <a:t>Safety first!</a:t>
            </a:r>
          </a:p>
        </p:txBody>
      </p:sp>
      <p:cxnSp>
        <p:nvCxnSpPr>
          <p:cNvPr id="12" name="Gerade Verbindung 57">
            <a:extLst>
              <a:ext uri="{FF2B5EF4-FFF2-40B4-BE49-F238E27FC236}">
                <a16:creationId xmlns:a16="http://schemas.microsoft.com/office/drawing/2014/main" id="{4456F8FB-4E2B-4287-B125-DB8A5E556846}"/>
              </a:ext>
            </a:extLst>
          </p:cNvPr>
          <p:cNvCxnSpPr/>
          <p:nvPr userDrawn="1"/>
        </p:nvCxnSpPr>
        <p:spPr>
          <a:xfrm>
            <a:off x="11093283" y="6401134"/>
            <a:ext cx="65461" cy="27003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5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04" userDrawn="1">
          <p15:clr>
            <a:srgbClr val="F26B43"/>
          </p15:clr>
        </p15:guide>
        <p15:guide id="2" orient="horz" pos="59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076" userDrawn="1">
          <p15:clr>
            <a:srgbClr val="F26B43"/>
          </p15:clr>
        </p15:guide>
        <p15:guide id="5" orient="horz" pos="136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4245AD-7A36-45BF-B456-62B179A3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01"/>
            <a:ext cx="105156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Titel hier 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279825-36C7-435C-8DB5-305D2738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000"/>
            <a:ext cx="10515600" cy="40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AT" dirty="0"/>
              <a:t>Überschrift  …</a:t>
            </a:r>
            <a:endParaRPr lang="de-DE" dirty="0"/>
          </a:p>
          <a:p>
            <a:pPr lvl="1"/>
            <a:r>
              <a:rPr lang="de-AT" dirty="0"/>
              <a:t>F</a:t>
            </a:r>
            <a:r>
              <a:rPr lang="de-AT" noProof="0" dirty="0" err="1"/>
              <a:t>ließtext</a:t>
            </a:r>
            <a:r>
              <a:rPr lang="de-DE" dirty="0"/>
              <a:t> …</a:t>
            </a:r>
          </a:p>
          <a:p>
            <a:pPr lvl="2"/>
            <a:r>
              <a:rPr lang="de-AT" dirty="0"/>
              <a:t>Aufzählung</a:t>
            </a:r>
            <a:r>
              <a:rPr lang="de-DE" dirty="0"/>
              <a:t> 1</a:t>
            </a:r>
          </a:p>
          <a:p>
            <a:pPr lvl="3"/>
            <a:r>
              <a:rPr lang="de-AT" dirty="0"/>
              <a:t>Aufzählung</a:t>
            </a:r>
            <a:r>
              <a:rPr lang="de-DE" dirty="0"/>
              <a:t> 2</a:t>
            </a:r>
          </a:p>
          <a:p>
            <a:pPr lvl="4"/>
            <a:r>
              <a:rPr lang="de-AT" dirty="0"/>
              <a:t>Aufzählung</a:t>
            </a:r>
            <a:r>
              <a:rPr lang="de-DE" dirty="0"/>
              <a:t> 3</a:t>
            </a:r>
          </a:p>
          <a:p>
            <a:pPr lvl="5"/>
            <a:r>
              <a:rPr lang="de-A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Aufzählung 4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0BEF77-75DB-4BF4-B774-14BFB1483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5929" y="6400415"/>
            <a:ext cx="1100907" cy="27699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D028196A-06F3-44D6-9997-B5C14ACF986A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B61D2-38E4-4165-BC70-B960452F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4954" y="6400415"/>
            <a:ext cx="4114800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Verkehrsrechtstag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7E9D9-1129-427E-A7FF-E58AEEF06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2" y="6400415"/>
            <a:ext cx="958849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F485578E-06B4-48F1-88F1-7C5FBE3E5D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4C8138-5EEA-4674-9072-BBCAC5A83211}"/>
              </a:ext>
            </a:extLst>
          </p:cNvPr>
          <p:cNvSpPr txBox="1"/>
          <p:nvPr userDrawn="1"/>
        </p:nvSpPr>
        <p:spPr>
          <a:xfrm>
            <a:off x="2032000" y="6400801"/>
            <a:ext cx="928913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1200"/>
            </a:lvl1pPr>
          </a:lstStyle>
          <a:p>
            <a:pPr lvl="0" algn="l"/>
            <a:r>
              <a:rPr lang="de-AT" sz="1200" dirty="0"/>
              <a:t>KFV |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9059D5-CF3D-459E-A20C-99913EFDF98B}"/>
              </a:ext>
            </a:extLst>
          </p:cNvPr>
          <p:cNvSpPr txBox="1"/>
          <p:nvPr userDrawn="1"/>
        </p:nvSpPr>
        <p:spPr>
          <a:xfrm>
            <a:off x="9358441" y="6400801"/>
            <a:ext cx="1660435" cy="27699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1200"/>
            </a:lvl1pPr>
          </a:lstStyle>
          <a:p>
            <a:pPr lvl="0" algn="r"/>
            <a:r>
              <a:rPr lang="en-US" sz="1200" cap="all" baseline="0" noProof="0" dirty="0">
                <a:solidFill>
                  <a:schemeClr val="tx2"/>
                </a:solidFill>
              </a:rPr>
              <a:t>Safety first!</a:t>
            </a:r>
          </a:p>
        </p:txBody>
      </p:sp>
      <p:cxnSp>
        <p:nvCxnSpPr>
          <p:cNvPr id="12" name="Gerade Verbindung 57">
            <a:extLst>
              <a:ext uri="{FF2B5EF4-FFF2-40B4-BE49-F238E27FC236}">
                <a16:creationId xmlns:a16="http://schemas.microsoft.com/office/drawing/2014/main" id="{4456F8FB-4E2B-4287-B125-DB8A5E556846}"/>
              </a:ext>
            </a:extLst>
          </p:cNvPr>
          <p:cNvCxnSpPr/>
          <p:nvPr userDrawn="1"/>
        </p:nvCxnSpPr>
        <p:spPr>
          <a:xfrm>
            <a:off x="11093283" y="6401134"/>
            <a:ext cx="65461" cy="27003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Logo KFV" title="Logo">
            <a:extLst>
              <a:ext uri="{FF2B5EF4-FFF2-40B4-BE49-F238E27FC236}">
                <a16:creationId xmlns:a16="http://schemas.microsoft.com/office/drawing/2014/main" id="{6376B697-E934-48AC-8F8B-60A13C68C222}"/>
              </a:ext>
            </a:extLst>
          </p:cNvPr>
          <p:cNvPicPr>
            <a:picLocks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00" y="349200"/>
            <a:ext cx="1141200" cy="3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5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685800" rtl="0" eaLnBrk="1" latinLnBrk="0" hangingPunct="1">
        <a:lnSpc>
          <a:spcPts val="2500"/>
        </a:lnSpc>
        <a:spcBef>
          <a:spcPts val="0"/>
        </a:spcBef>
        <a:spcAft>
          <a:spcPts val="567"/>
        </a:spcAft>
        <a:buFont typeface="Arial" panose="020B0604020202020204" pitchFamily="34" charset="0"/>
        <a:buChar char="•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49">
          <p15:clr>
            <a:srgbClr val="F26B43"/>
          </p15:clr>
        </p15:guide>
        <p15:guide id="2" orient="horz" pos="595">
          <p15:clr>
            <a:srgbClr val="F26B43"/>
          </p15:clr>
        </p15:guide>
        <p15:guide id="3" pos="3840">
          <p15:clr>
            <a:srgbClr val="F26B43"/>
          </p15:clr>
        </p15:guide>
        <p15:guide id="4" pos="7076">
          <p15:clr>
            <a:srgbClr val="F26B43"/>
          </p15:clr>
        </p15:guide>
        <p15:guide id="5" orient="horz" pos="1366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23" descr="Ein Bild, das Gerät, Messanzeige, Systemsteuerung enthält.&#10;&#10;Automatisch generierte Beschreibung">
            <a:extLst>
              <a:ext uri="{FF2B5EF4-FFF2-40B4-BE49-F238E27FC236}">
                <a16:creationId xmlns:a16="http://schemas.microsoft.com/office/drawing/2014/main" id="{DDA5FA4D-CE31-481E-92B9-1E8635C28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r="5075"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E859FD-01B6-4D5E-915D-5CC4705D6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6CABD1-82BB-4760-A99A-4E0275609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AT" sz="4000" dirty="0"/>
              <a:t>Die neuen Sanktionen gegen Raser aus Sicht der Verkehrssicherheit</a:t>
            </a:r>
          </a:p>
          <a:p>
            <a:pPr lvl="1"/>
            <a:endParaRPr lang="de-AT" sz="2000" dirty="0"/>
          </a:p>
          <a:p>
            <a:pPr lvl="1"/>
            <a:r>
              <a:rPr lang="de-AT" sz="2400" dirty="0"/>
              <a:t>22. September 2021 | 14. ZVR-Verkehrsrechtstag - online</a:t>
            </a:r>
          </a:p>
        </p:txBody>
      </p:sp>
    </p:spTree>
    <p:extLst>
      <p:ext uri="{BB962C8B-B14F-4D97-AF65-F5344CB8AC3E}">
        <p14:creationId xmlns:p14="http://schemas.microsoft.com/office/powerpoint/2010/main" val="288536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37A3-D9D8-455C-A4D9-6A11333C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Internationaler Vergleich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C061B9-E879-4E63-8821-5B7BA97E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fld id="{D96F9B70-6855-4752-A846-A8CA42F66B78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72A275-1ADC-4CB0-8F86-3E824498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7BE93-B78A-4C6D-AF93-AD8EEB6F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59ADC3-1D4C-47DD-8EB1-0622A596A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811" y="1734766"/>
            <a:ext cx="2958295" cy="4053600"/>
          </a:xfrm>
        </p:spPr>
        <p:txBody>
          <a:bodyPr/>
          <a:lstStyle/>
          <a:p>
            <a:r>
              <a:rPr lang="de-DE" dirty="0"/>
              <a:t>Geschwindigkeits-verhalten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200DC74-0F09-45A4-A404-41A3F3174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320844"/>
              </p:ext>
            </p:extLst>
          </p:nvPr>
        </p:nvGraphicFramePr>
        <p:xfrm>
          <a:off x="3552825" y="1419224"/>
          <a:ext cx="8272571" cy="498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Bild 12">
            <a:extLst>
              <a:ext uri="{FF2B5EF4-FFF2-40B4-BE49-F238E27FC236}">
                <a16:creationId xmlns:a16="http://schemas.microsoft.com/office/drawing/2014/main" id="{FDEA7941-0F07-4E50-9234-F1C834A83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0622" y="5162603"/>
            <a:ext cx="296946" cy="183786"/>
          </a:xfrm>
          <a:prstGeom prst="rect">
            <a:avLst/>
          </a:prstGeom>
        </p:spPr>
      </p:pic>
      <p:pic>
        <p:nvPicPr>
          <p:cNvPr id="15" name="Bild 12">
            <a:extLst>
              <a:ext uri="{FF2B5EF4-FFF2-40B4-BE49-F238E27FC236}">
                <a16:creationId xmlns:a16="http://schemas.microsoft.com/office/drawing/2014/main" id="{232A08A1-4088-41D1-84FB-655AC2DB8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7305" y="5070710"/>
            <a:ext cx="296946" cy="183786"/>
          </a:xfrm>
          <a:prstGeom prst="rect">
            <a:avLst/>
          </a:prstGeom>
        </p:spPr>
      </p:pic>
      <p:pic>
        <p:nvPicPr>
          <p:cNvPr id="16" name="Bild 12">
            <a:extLst>
              <a:ext uri="{FF2B5EF4-FFF2-40B4-BE49-F238E27FC236}">
                <a16:creationId xmlns:a16="http://schemas.microsoft.com/office/drawing/2014/main" id="{8861CEE6-BBAD-4143-A220-CCE416DE1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8341" y="5070763"/>
            <a:ext cx="296946" cy="183786"/>
          </a:xfrm>
          <a:prstGeom prst="rect">
            <a:avLst/>
          </a:prstGeom>
        </p:spPr>
      </p:pic>
      <p:pic>
        <p:nvPicPr>
          <p:cNvPr id="19" name="Bild 13">
            <a:extLst>
              <a:ext uri="{FF2B5EF4-FFF2-40B4-BE49-F238E27FC236}">
                <a16:creationId xmlns:a16="http://schemas.microsoft.com/office/drawing/2014/main" id="{D6F097CD-78C7-432D-AE5E-D24478935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9878" y="5543876"/>
            <a:ext cx="301693" cy="151747"/>
          </a:xfrm>
          <a:prstGeom prst="rect">
            <a:avLst/>
          </a:prstGeom>
        </p:spPr>
      </p:pic>
      <p:pic>
        <p:nvPicPr>
          <p:cNvPr id="20" name="Bild 13">
            <a:extLst>
              <a:ext uri="{FF2B5EF4-FFF2-40B4-BE49-F238E27FC236}">
                <a16:creationId xmlns:a16="http://schemas.microsoft.com/office/drawing/2014/main" id="{70DF1601-C82A-4941-8FA3-BCD06D8B6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7385" y="5086729"/>
            <a:ext cx="301693" cy="151747"/>
          </a:xfrm>
          <a:prstGeom prst="rect">
            <a:avLst/>
          </a:prstGeom>
        </p:spPr>
      </p:pic>
      <p:pic>
        <p:nvPicPr>
          <p:cNvPr id="21" name="Bild 13">
            <a:extLst>
              <a:ext uri="{FF2B5EF4-FFF2-40B4-BE49-F238E27FC236}">
                <a16:creationId xmlns:a16="http://schemas.microsoft.com/office/drawing/2014/main" id="{0AFC68FA-F0ED-4ABB-8E4F-DF63BE1A3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802" y="5086729"/>
            <a:ext cx="301693" cy="1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7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37A3-D9D8-455C-A4D9-6A11333C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Internationaler Vergleich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C061B9-E879-4E63-8821-5B7BA97E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fld id="{6EB1CDDD-DD79-4CBD-99A4-A92AFC69C938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72A275-1ADC-4CB0-8F86-3E824498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7BE93-B78A-4C6D-AF93-AD8EEB6F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59ADC3-1D4C-47DD-8EB1-0622A596A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Verkehrstote pro Million</a:t>
            </a:r>
          </a:p>
          <a:p>
            <a:r>
              <a:rPr lang="de-DE" dirty="0"/>
              <a:t>Einwohner 2020</a:t>
            </a:r>
          </a:p>
          <a:p>
            <a:r>
              <a:rPr lang="de-DE" dirty="0"/>
              <a:t>EU-Durchschnitt: 42</a:t>
            </a:r>
          </a:p>
        </p:txBody>
      </p:sp>
      <p:pic>
        <p:nvPicPr>
          <p:cNvPr id="8" name="Grafik 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23E435D-D19D-4ACD-AA3E-372E1720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656" y="0"/>
            <a:ext cx="4622387" cy="68580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CF0F59A-88BD-4A74-85E0-18A73B64D0CE}"/>
              </a:ext>
            </a:extLst>
          </p:cNvPr>
          <p:cNvCxnSpPr>
            <a:cxnSpLocks/>
          </p:cNvCxnSpPr>
          <p:nvPr/>
        </p:nvCxnSpPr>
        <p:spPr>
          <a:xfrm flipH="1">
            <a:off x="7671836" y="4663536"/>
            <a:ext cx="1375934" cy="3298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362FBB2-3729-42D8-9C69-F71C436B7DC9}"/>
              </a:ext>
            </a:extLst>
          </p:cNvPr>
          <p:cNvCxnSpPr>
            <a:cxnSpLocks/>
          </p:cNvCxnSpPr>
          <p:nvPr/>
        </p:nvCxnSpPr>
        <p:spPr>
          <a:xfrm>
            <a:off x="5620017" y="4917132"/>
            <a:ext cx="1441850" cy="1839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E000960-E685-4B11-A553-8469018026F2}"/>
              </a:ext>
            </a:extLst>
          </p:cNvPr>
          <p:cNvSpPr txBox="1"/>
          <p:nvPr/>
        </p:nvSpPr>
        <p:spPr>
          <a:xfrm>
            <a:off x="9047770" y="4459121"/>
            <a:ext cx="189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Österreich: 38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D820EC-9360-4C12-937E-9F052BEB9490}"/>
              </a:ext>
            </a:extLst>
          </p:cNvPr>
          <p:cNvSpPr txBox="1"/>
          <p:nvPr/>
        </p:nvSpPr>
        <p:spPr>
          <a:xfrm>
            <a:off x="4183764" y="4714608"/>
            <a:ext cx="144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Schweiz: 26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25BE428-42C8-41B5-8BB0-22232B72C81D}"/>
              </a:ext>
            </a:extLst>
          </p:cNvPr>
          <p:cNvCxnSpPr>
            <a:cxnSpLocks/>
          </p:cNvCxnSpPr>
          <p:nvPr/>
        </p:nvCxnSpPr>
        <p:spPr>
          <a:xfrm>
            <a:off x="5213033" y="2280533"/>
            <a:ext cx="1441850" cy="1839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7D81A02-807C-4345-A906-798918772D06}"/>
              </a:ext>
            </a:extLst>
          </p:cNvPr>
          <p:cNvSpPr txBox="1"/>
          <p:nvPr/>
        </p:nvSpPr>
        <p:spPr>
          <a:xfrm>
            <a:off x="4446359" y="1894087"/>
            <a:ext cx="191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Norwegen: 17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589EED0-E621-4945-BB2C-01DE6DF57C80}"/>
              </a:ext>
            </a:extLst>
          </p:cNvPr>
          <p:cNvCxnSpPr>
            <a:cxnSpLocks/>
          </p:cNvCxnSpPr>
          <p:nvPr/>
        </p:nvCxnSpPr>
        <p:spPr>
          <a:xfrm flipH="1">
            <a:off x="7414661" y="3733800"/>
            <a:ext cx="2005564" cy="4689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5BA7D8E6-C06F-461E-AB68-0E9D7B6F3916}"/>
              </a:ext>
            </a:extLst>
          </p:cNvPr>
          <p:cNvSpPr txBox="1"/>
          <p:nvPr/>
        </p:nvSpPr>
        <p:spPr>
          <a:xfrm>
            <a:off x="9420225" y="3549134"/>
            <a:ext cx="189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Deutschland: 32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E7666E-FFCC-45D7-B1E2-CCA9885E07D2}"/>
              </a:ext>
            </a:extLst>
          </p:cNvPr>
          <p:cNvSpPr txBox="1"/>
          <p:nvPr/>
        </p:nvSpPr>
        <p:spPr>
          <a:xfrm>
            <a:off x="9912667" y="5597845"/>
            <a:ext cx="224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Quelle: ETSC, </a:t>
            </a:r>
            <a:r>
              <a:rPr lang="en-US" sz="1200" i="1" dirty="0"/>
              <a:t>15th Road Safety Performance Index Report </a:t>
            </a:r>
            <a:r>
              <a:rPr lang="de-DE" sz="1200" i="1" dirty="0"/>
              <a:t>(2021), 15-PIN-annual-report-FINAL.pdf (etsc.eu)</a:t>
            </a:r>
          </a:p>
        </p:txBody>
      </p:sp>
    </p:spTree>
    <p:extLst>
      <p:ext uri="{BB962C8B-B14F-4D97-AF65-F5344CB8AC3E}">
        <p14:creationId xmlns:p14="http://schemas.microsoft.com/office/powerpoint/2010/main" val="32658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34AB8-2D88-41E4-A393-128ACCAD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01"/>
            <a:ext cx="4720119" cy="1015663"/>
          </a:xfrm>
        </p:spPr>
        <p:txBody>
          <a:bodyPr/>
          <a:lstStyle/>
          <a:p>
            <a:r>
              <a:rPr lang="de-DE" dirty="0"/>
              <a:t>Internationaler Vergleich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2DEF08-2146-4629-B5AB-C09049AA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62497-4454-4EFA-8D0E-803B8F0FEFC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BAACA9-6CB7-4A2C-8BAC-F7F64236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4E54B8-3923-4A55-ACBB-7F851E17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64BE94C-673C-440F-BA0D-1EDE131A82B2}"/>
              </a:ext>
            </a:extLst>
          </p:cNvPr>
          <p:cNvGrpSpPr/>
          <p:nvPr/>
        </p:nvGrpSpPr>
        <p:grpSpPr>
          <a:xfrm>
            <a:off x="4649911" y="1439397"/>
            <a:ext cx="7329755" cy="4614232"/>
            <a:chOff x="4691008" y="1674430"/>
            <a:chExt cx="7329755" cy="4614232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9DE51C8-3746-4F31-A5CE-BB5F8607EE88}"/>
                </a:ext>
              </a:extLst>
            </p:cNvPr>
            <p:cNvGrpSpPr/>
            <p:nvPr/>
          </p:nvGrpSpPr>
          <p:grpSpPr>
            <a:xfrm>
              <a:off x="4691008" y="1674430"/>
              <a:ext cx="7329755" cy="4614232"/>
              <a:chOff x="2256033" y="1679079"/>
              <a:chExt cx="7329755" cy="4614232"/>
            </a:xfrm>
          </p:grpSpPr>
          <p:graphicFrame>
            <p:nvGraphicFramePr>
              <p:cNvPr id="9" name="Diagramm 8">
                <a:extLst>
                  <a:ext uri="{FF2B5EF4-FFF2-40B4-BE49-F238E27FC236}">
                    <a16:creationId xmlns:a16="http://schemas.microsoft.com/office/drawing/2014/main" id="{3687DD9A-3124-4B9A-8DF9-511BAB2E02B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2429966"/>
                  </p:ext>
                </p:extLst>
              </p:nvPr>
            </p:nvGraphicFramePr>
            <p:xfrm>
              <a:off x="2256033" y="1679079"/>
              <a:ext cx="7329755" cy="41258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36F493A-8C34-441E-A13D-44F8CE547D12}"/>
                  </a:ext>
                </a:extLst>
              </p:cNvPr>
              <p:cNvSpPr txBox="1"/>
              <p:nvPr/>
            </p:nvSpPr>
            <p:spPr>
              <a:xfrm>
                <a:off x="4186719" y="5893201"/>
                <a:ext cx="28459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8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Ca. 40 % Alleinunfälle</a:t>
                </a:r>
              </a:p>
            </p:txBody>
          </p:sp>
          <p:cxnSp>
            <p:nvCxnSpPr>
              <p:cNvPr id="11" name="Gerade Verbindung mit Pfeil 10">
                <a:extLst>
                  <a:ext uri="{FF2B5EF4-FFF2-40B4-BE49-F238E27FC236}">
                    <a16:creationId xmlns:a16="http://schemas.microsoft.com/office/drawing/2014/main" id="{122BA9AE-64F4-48F8-87E1-56E67CD33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9690" y="5373384"/>
                <a:ext cx="0" cy="51677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Bild 12">
              <a:extLst>
                <a:ext uri="{FF2B5EF4-FFF2-40B4-BE49-F238E27FC236}">
                  <a16:creationId xmlns:a16="http://schemas.microsoft.com/office/drawing/2014/main" id="{C10F338B-CFB6-42D8-8596-DEABE432D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18800" y="4502286"/>
              <a:ext cx="296946" cy="183786"/>
            </a:xfrm>
            <a:prstGeom prst="rect">
              <a:avLst/>
            </a:prstGeom>
          </p:spPr>
        </p:pic>
        <p:pic>
          <p:nvPicPr>
            <p:cNvPr id="13" name="Bild 13">
              <a:extLst>
                <a:ext uri="{FF2B5EF4-FFF2-40B4-BE49-F238E27FC236}">
                  <a16:creationId xmlns:a16="http://schemas.microsoft.com/office/drawing/2014/main" id="{F9B9353A-8485-40DD-B1BC-C665F47F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26112" y="2849703"/>
              <a:ext cx="301752" cy="151726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6AEAC687-8482-4C26-80B7-9D904D2EBA41}"/>
              </a:ext>
            </a:extLst>
          </p:cNvPr>
          <p:cNvSpPr txBox="1"/>
          <p:nvPr/>
        </p:nvSpPr>
        <p:spPr>
          <a:xfrm>
            <a:off x="4862245" y="6070181"/>
            <a:ext cx="711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Quelle: Analyse des KFV auf Basis von Daten von STATISTIK AUSTRIA, Österreichisches Umweltbundesamt, IRTAD, Schweizer Beratungsstelle für Unfallverhütung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7BA8F68C-8B39-4FE6-869F-8DFDA825A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3811710" cy="4053600"/>
          </a:xfrm>
        </p:spPr>
        <p:txBody>
          <a:bodyPr/>
          <a:lstStyle/>
          <a:p>
            <a:r>
              <a:rPr lang="de-DE" dirty="0"/>
              <a:t>Verkehrstote im Vergleich Österreich - Schweiz</a:t>
            </a:r>
          </a:p>
        </p:txBody>
      </p:sp>
    </p:spTree>
    <p:extLst>
      <p:ext uri="{BB962C8B-B14F-4D97-AF65-F5344CB8AC3E}">
        <p14:creationId xmlns:p14="http://schemas.microsoft.com/office/powerpoint/2010/main" val="254305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34AB8-2D88-41E4-A393-128ACCAD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01"/>
            <a:ext cx="4720119" cy="1015663"/>
          </a:xfrm>
        </p:spPr>
        <p:txBody>
          <a:bodyPr/>
          <a:lstStyle/>
          <a:p>
            <a:r>
              <a:rPr lang="de-DE" dirty="0"/>
              <a:t>Unfallzahlen Österreich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2DEF08-2146-4629-B5AB-C09049AA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74322-DBC2-4A1B-B3DB-0B7F9D03FC2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BAACA9-6CB7-4A2C-8BAC-F7F64236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4E54B8-3923-4A55-ACBB-7F851E17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EAC687-8482-4C26-80B7-9D904D2EBA41}"/>
              </a:ext>
            </a:extLst>
          </p:cNvPr>
          <p:cNvSpPr txBox="1"/>
          <p:nvPr/>
        </p:nvSpPr>
        <p:spPr>
          <a:xfrm>
            <a:off x="4862245" y="6070181"/>
            <a:ext cx="7117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Quelle: STATISTIK AUSTRIA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BC475041-A14A-4E07-B72C-33C59542E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157710"/>
              </p:ext>
            </p:extLst>
          </p:nvPr>
        </p:nvGraphicFramePr>
        <p:xfrm>
          <a:off x="4086225" y="2017218"/>
          <a:ext cx="7239000" cy="401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771B4080-410A-4403-AB7E-CAA2E655E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4024045" cy="4053600"/>
          </a:xfrm>
        </p:spPr>
        <p:txBody>
          <a:bodyPr/>
          <a:lstStyle/>
          <a:p>
            <a:r>
              <a:rPr lang="de-DE" dirty="0"/>
              <a:t>Hauptunfallursachen tödlicher Unfälle in Österreich</a:t>
            </a:r>
            <a:br>
              <a:rPr lang="de-DE" dirty="0"/>
            </a:br>
            <a:r>
              <a:rPr lang="de-DE" dirty="0"/>
              <a:t>(Ø 2016-2020)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2020: 32 %</a:t>
            </a:r>
          </a:p>
        </p:txBody>
      </p:sp>
    </p:spTree>
    <p:extLst>
      <p:ext uri="{BB962C8B-B14F-4D97-AF65-F5344CB8AC3E}">
        <p14:creationId xmlns:p14="http://schemas.microsoft.com/office/powerpoint/2010/main" val="99483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F28AE0-E837-4C57-BD6C-8F2B3129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ABAE7-85E3-4B0F-B931-4102FF668F43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8411F4-1D6C-44EC-927C-79FA3E4F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6507D-2385-424A-BB72-3B06395B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26EA35-1DBE-4980-A99F-FFA7D5B21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737"/>
            <a:ext cx="5751554" cy="3454861"/>
          </a:xfrm>
        </p:spPr>
        <p:txBody>
          <a:bodyPr/>
          <a:lstStyle/>
          <a:p>
            <a:pPr algn="ctr"/>
            <a:r>
              <a:rPr lang="de-DE" sz="4400" dirty="0"/>
              <a:t>Die aktuelle Rasernovelle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222C3C-E0E8-4331-B6E9-EC3436E73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18784" y="2009775"/>
            <a:ext cx="42481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1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5E4AA-0BB5-4F93-A2D5-43A604C4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Raser-Novelle</a:t>
            </a:r>
            <a:br>
              <a:rPr lang="de-AT" sz="3200" dirty="0"/>
            </a:br>
            <a:r>
              <a:rPr lang="de-AT" sz="3200" dirty="0"/>
              <a:t>BGBl I 2021/154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F1670B-E748-408C-8466-E5C791DB1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Erhöhung der </a:t>
            </a:r>
            <a:r>
              <a:rPr lang="de-DE" dirty="0">
                <a:solidFill>
                  <a:schemeClr val="tx1"/>
                </a:solidFill>
              </a:rPr>
              <a:t>Mindest- und Höchststrafen</a:t>
            </a:r>
          </a:p>
          <a:p>
            <a:pPr marL="703262" lvl="2" indent="-342900">
              <a:buFont typeface="Symbol" panose="05050102010706020507" pitchFamily="18" charset="2"/>
              <a:buChar char="-"/>
            </a:pPr>
            <a:r>
              <a:rPr lang="de-DE" dirty="0"/>
              <a:t>F</a:t>
            </a:r>
            <a:r>
              <a:rPr lang="de-DE" b="0" dirty="0">
                <a:solidFill>
                  <a:schemeClr val="tx1"/>
                </a:solidFill>
              </a:rPr>
              <a:t>ür Überschreitungen von mehr als 30 km/h: 150 – 5.000 € (statt 70 – 2.180 €)</a:t>
            </a:r>
          </a:p>
          <a:p>
            <a:pPr marL="703262" lvl="2" indent="-342900">
              <a:buFont typeface="Symbol" panose="05050102010706020507" pitchFamily="18" charset="2"/>
              <a:buChar char="-"/>
            </a:pPr>
            <a:r>
              <a:rPr lang="de-DE" dirty="0"/>
              <a:t>Für Überschreitungen von mehr als 40/50 km/h: 300 – 5.000 € (statt 150 – 2.180 €)</a:t>
            </a:r>
          </a:p>
          <a:p>
            <a:pPr marL="361950" lvl="2" indent="-361950"/>
            <a:r>
              <a:rPr lang="de-DE" sz="2200" b="0" dirty="0">
                <a:solidFill>
                  <a:schemeClr val="tx1"/>
                </a:solidFill>
              </a:rPr>
              <a:t>Erhöhung der </a:t>
            </a:r>
            <a:r>
              <a:rPr lang="de-DE" sz="2200" b="1" dirty="0">
                <a:solidFill>
                  <a:schemeClr val="tx1"/>
                </a:solidFill>
              </a:rPr>
              <a:t>Mindestentzugszeiten</a:t>
            </a:r>
            <a:r>
              <a:rPr lang="de-DE" sz="2200" b="0" dirty="0">
                <a:solidFill>
                  <a:schemeClr val="tx1"/>
                </a:solidFill>
              </a:rPr>
              <a:t> für Erst- und Wiederholungstäter</a:t>
            </a:r>
          </a:p>
          <a:p>
            <a:pPr marL="361950" lvl="2" indent="-361950"/>
            <a:r>
              <a:rPr lang="de-DE" sz="2200" dirty="0"/>
              <a:t>„Wiederholungstäter“ bei 2 Delikten innerhalb von 4 Jahren (statt 2)</a:t>
            </a:r>
            <a:endParaRPr lang="de-DE" sz="2200" b="0" dirty="0">
              <a:solidFill>
                <a:schemeClr val="tx1"/>
              </a:solidFill>
            </a:endParaRPr>
          </a:p>
          <a:p>
            <a:pPr marL="361950" lvl="2" indent="-361950"/>
            <a:endParaRPr lang="de-DE" b="0" dirty="0">
              <a:solidFill>
                <a:schemeClr val="tx1"/>
              </a:solidFill>
            </a:endParaRPr>
          </a:p>
          <a:p>
            <a:pPr marL="487262" lvl="1" indent="-342900">
              <a:buFont typeface="Symbol" panose="05050102010706020507" pitchFamily="18" charset="2"/>
              <a:buChar char="-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B27F48E-26DA-4AE1-BAD7-A088D7F0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1C63-6963-4E1D-A546-9986CA000EFB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5ED4B3C-ABE1-4A63-9050-EC012C51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B6F66A64-8A3B-4646-A64E-489CCF92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228285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5E4AA-0BB5-4F93-A2D5-43A604C4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Raser-Novelle</a:t>
            </a:r>
            <a:br>
              <a:rPr lang="de-AT" sz="3200" dirty="0"/>
            </a:br>
            <a:r>
              <a:rPr lang="de-AT" sz="3200" dirty="0"/>
              <a:t>BGBl I 2021/154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F1670B-E748-408C-8466-E5C791DB1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43664"/>
            <a:ext cx="10512000" cy="42979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Erhöhung der Mindestentzugszeiten für Erst- und Wiederholungstäter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7233A32-9227-4656-960A-AC90BE45F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31048"/>
              </p:ext>
            </p:extLst>
          </p:nvPr>
        </p:nvGraphicFramePr>
        <p:xfrm>
          <a:off x="1246331" y="2285880"/>
          <a:ext cx="835890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303">
                  <a:extLst>
                    <a:ext uri="{9D8B030D-6E8A-4147-A177-3AD203B41FA5}">
                      <a16:colId xmlns:a16="http://schemas.microsoft.com/office/drawing/2014/main" val="1293185522"/>
                    </a:ext>
                  </a:extLst>
                </a:gridCol>
                <a:gridCol w="2786303">
                  <a:extLst>
                    <a:ext uri="{9D8B030D-6E8A-4147-A177-3AD203B41FA5}">
                      <a16:colId xmlns:a16="http://schemas.microsoft.com/office/drawing/2014/main" val="2189667908"/>
                    </a:ext>
                  </a:extLst>
                </a:gridCol>
                <a:gridCol w="2786303">
                  <a:extLst>
                    <a:ext uri="{9D8B030D-6E8A-4147-A177-3AD203B41FA5}">
                      <a16:colId xmlns:a16="http://schemas.microsoft.com/office/drawing/2014/main" val="3777503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Delikt (Ersttäter)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Neu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Überschreitung 40/50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 Wochen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 Monat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56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Überschreitung 60/70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 Wochen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Mind. 3 Monate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6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Überschreitung 80/90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Überschreitung 90/100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6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Mithilfe bei oder Teilnahme an illegalen Straßenrennen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Nicht geregelt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16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Delikt (Wiederholungstäter)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Bisher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Neu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9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Überschreitung 40/50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 Wochen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Mind. 3 Monate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7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Überschreitung 60/70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6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Überschreitung 80/90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Mind. 6 Monate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593042"/>
                  </a:ext>
                </a:extLst>
              </a:tr>
            </a:tbl>
          </a:graphicData>
        </a:graphic>
      </p:graphicFrame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72C32C6-CFF5-4500-8692-8FCB4966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D9-3508-4D7E-A048-605FE49C7884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EA5BAD3-84D9-4443-9B7B-0FA30EAD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723517E-0475-476C-B8B8-B1AFF42E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296935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5E4AA-0BB5-4F93-A2D5-43A604C4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Raser-Novelle</a:t>
            </a:r>
            <a:br>
              <a:rPr lang="de-AT" sz="3200" dirty="0"/>
            </a:br>
            <a:r>
              <a:rPr lang="de-AT" sz="3200" dirty="0"/>
              <a:t>BGBl I 2021/154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F1670B-E748-408C-8466-E5C791DB1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Nachschulung</a:t>
            </a:r>
            <a:r>
              <a:rPr lang="de-DE" b="0" dirty="0">
                <a:solidFill>
                  <a:schemeClr val="tx1"/>
                </a:solidFill>
              </a:rPr>
              <a:t> bereits bei Ersttätern ab 80/90 km/h zu schnell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Amtsarzt</a:t>
            </a:r>
            <a:r>
              <a:rPr lang="de-DE" b="0" dirty="0">
                <a:solidFill>
                  <a:schemeClr val="tx1"/>
                </a:solidFill>
              </a:rPr>
              <a:t> und </a:t>
            </a:r>
            <a:r>
              <a:rPr lang="de-DE" dirty="0">
                <a:solidFill>
                  <a:schemeClr val="tx1"/>
                </a:solidFill>
              </a:rPr>
              <a:t>verkehrspsychologische Untersuchung </a:t>
            </a:r>
            <a:r>
              <a:rPr lang="de-DE" b="0" dirty="0">
                <a:solidFill>
                  <a:schemeClr val="tx1"/>
                </a:solidFill>
              </a:rPr>
              <a:t>bei Wiederholungstätern ab 80/90 km/h zu schnell (bzw. sonstige gefährliche Verhältnisse gem. § 7 Abs. 3 Z 3 FSG)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Regelung von „</a:t>
            </a:r>
            <a:r>
              <a:rPr lang="de-DE" dirty="0">
                <a:solidFill>
                  <a:schemeClr val="tx1"/>
                </a:solidFill>
              </a:rPr>
              <a:t>illegalen Straßenrennen</a:t>
            </a:r>
            <a:r>
              <a:rPr lang="de-DE" b="0" dirty="0">
                <a:solidFill>
                  <a:schemeClr val="tx1"/>
                </a:solidFill>
              </a:rPr>
              <a:t>“ in § 7 Abs. 3 Z 3 FSG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Inkrafttreten</a:t>
            </a:r>
            <a:r>
              <a:rPr lang="de-DE" b="0" dirty="0">
                <a:solidFill>
                  <a:schemeClr val="tx1"/>
                </a:solidFill>
              </a:rPr>
              <a:t>: 1.9.2021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9AAC379-ADC7-4034-8EA2-AA273315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9B58-02FE-46F2-8113-FBC955362511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099101D-8269-401C-9BA7-8BD44852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6C215DD-0FE3-4B89-8072-E4475806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416716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056C3B8C-DCA7-4C6F-9751-FA18B36F8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80832"/>
              </p:ext>
            </p:extLst>
          </p:nvPr>
        </p:nvGraphicFramePr>
        <p:xfrm>
          <a:off x="889000" y="2149722"/>
          <a:ext cx="10464800" cy="404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527235570"/>
                    </a:ext>
                  </a:extLst>
                </a:gridCol>
                <a:gridCol w="2378364">
                  <a:extLst>
                    <a:ext uri="{9D8B030D-6E8A-4147-A177-3AD203B41FA5}">
                      <a16:colId xmlns:a16="http://schemas.microsoft.com/office/drawing/2014/main" val="3819093040"/>
                    </a:ext>
                  </a:extLst>
                </a:gridCol>
                <a:gridCol w="2355272">
                  <a:extLst>
                    <a:ext uri="{9D8B030D-6E8A-4147-A177-3AD203B41FA5}">
                      <a16:colId xmlns:a16="http://schemas.microsoft.com/office/drawing/2014/main" val="1689573345"/>
                    </a:ext>
                  </a:extLst>
                </a:gridCol>
                <a:gridCol w="3114964">
                  <a:extLst>
                    <a:ext uri="{9D8B030D-6E8A-4147-A177-3AD203B41FA5}">
                      <a16:colId xmlns:a16="http://schemas.microsoft.com/office/drawing/2014/main" val="4213891436"/>
                    </a:ext>
                  </a:extLst>
                </a:gridCol>
              </a:tblGrid>
              <a:tr h="407171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656640"/>
                  </a:ext>
                </a:extLst>
              </a:tr>
              <a:tr h="1376218">
                <a:tc>
                  <a:txBody>
                    <a:bodyPr/>
                    <a:lstStyle/>
                    <a:p>
                      <a:r>
                        <a:rPr lang="de-DE" sz="2000" b="1" dirty="0"/>
                        <a:t>Grenzwert</a:t>
                      </a:r>
                      <a:r>
                        <a:rPr lang="de-DE" sz="2000" dirty="0"/>
                        <a:t> Führerscheinentzug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41 km/h Ortsgebiet</a:t>
                      </a:r>
                    </a:p>
                    <a:p>
                      <a:r>
                        <a:rPr lang="de-DE" sz="2000" dirty="0"/>
                        <a:t>51 km/h außerorts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31 km/h Ortsgebiet</a:t>
                      </a:r>
                    </a:p>
                    <a:p>
                      <a:r>
                        <a:rPr lang="de-DE" sz="2000" dirty="0"/>
                        <a:t>41 km/h außerorts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21 km/h Ortsgebiet</a:t>
                      </a:r>
                    </a:p>
                    <a:p>
                      <a:r>
                        <a:rPr lang="de-DE" sz="2000" dirty="0"/>
                        <a:t>26 km/h Freiland- und Autostraßen</a:t>
                      </a:r>
                    </a:p>
                    <a:p>
                      <a:r>
                        <a:rPr lang="de-DE" sz="2000" dirty="0"/>
                        <a:t>31 km/h Autobahnen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8776"/>
                  </a:ext>
                </a:extLst>
              </a:tr>
              <a:tr h="1074234">
                <a:tc>
                  <a:txBody>
                    <a:bodyPr/>
                    <a:lstStyle/>
                    <a:p>
                      <a:r>
                        <a:rPr lang="de-DE" sz="2000" dirty="0"/>
                        <a:t>Entzugsdauer ab</a:t>
                      </a:r>
                      <a:br>
                        <a:rPr lang="de-DE" sz="2000" dirty="0"/>
                      </a:br>
                      <a:r>
                        <a:rPr lang="de-DE" sz="2000" b="1" dirty="0"/>
                        <a:t>41 km/h</a:t>
                      </a:r>
                      <a:r>
                        <a:rPr lang="de-DE" sz="2000" dirty="0"/>
                        <a:t> zu schnell (Ortsgebiet)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 Monat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 Monat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Mind. 3 Monate</a:t>
                      </a:r>
                    </a:p>
                    <a:p>
                      <a:r>
                        <a:rPr lang="de-DE" sz="2000" dirty="0"/>
                        <a:t>Mind. 2 Jahre bei 30 km/h Höchstgeschwindigkeit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21375"/>
                  </a:ext>
                </a:extLst>
              </a:tr>
              <a:tr h="1190582">
                <a:tc>
                  <a:txBody>
                    <a:bodyPr/>
                    <a:lstStyle/>
                    <a:p>
                      <a:r>
                        <a:rPr lang="de-DE" sz="2000" dirty="0"/>
                        <a:t>Entzugsdauer ab</a:t>
                      </a:r>
                      <a:br>
                        <a:rPr lang="de-DE" sz="2000" dirty="0"/>
                      </a:br>
                      <a:r>
                        <a:rPr lang="de-DE" sz="2000" b="1" dirty="0"/>
                        <a:t>61 km/h</a:t>
                      </a:r>
                      <a:r>
                        <a:rPr lang="de-DE" sz="2000" dirty="0"/>
                        <a:t> zu schnell (Ortsgebiet)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Mind. 3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3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Mind. 2 Jahre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17074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9583D0A-6777-4AB3-AC94-A32EC4E7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Raser-Novelle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FA0B853-DC2D-4217-AAD9-C85720AB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14" y="2243250"/>
            <a:ext cx="241877" cy="24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EA7CC76-3710-4534-8459-90656615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7909" y="2223669"/>
            <a:ext cx="400054" cy="2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7BB205-87ED-448F-9732-931DD7A3F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67" y="2223669"/>
            <a:ext cx="380821" cy="2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17BF917-6948-4DA2-9D05-388B5B00B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00072"/>
            <a:ext cx="10698018" cy="449650"/>
          </a:xfrm>
        </p:spPr>
        <p:txBody>
          <a:bodyPr/>
          <a:lstStyle/>
          <a:p>
            <a:r>
              <a:rPr lang="de-DE" dirty="0"/>
              <a:t>Zum Vergleich: Führerscheinentzug in Deutschland und der Schweiz</a:t>
            </a:r>
          </a:p>
          <a:p>
            <a:pPr marL="720725" lvl="2" indent="-360363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6A08113-1763-4155-B352-89373A23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8A22-2C41-4552-AEE6-0184C907667D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FC1C77-0B57-4D9E-B4D2-D2A7E485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1900E773-07FF-4FC6-87C5-24B3C25E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343332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D6BDC-14AB-460C-8F6F-92157154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Fazit: die aktuelle Lage in Österreich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27C17-6233-492D-9437-7B53E5DCA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Hohes Geschwindigkeitslimit auf der Freilandstraße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Geringe Strafen, hohe Entzugsschwelle, kurze Entzugszeiten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Hohe Toleranzgrenzen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Große Akzeptanz von Schnellfahren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Zahlreiche Überschreitungen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Hohe Unfallzahlen insb. auf Freilandstraßen und bei Alleinunfällen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AB4B72C-E04E-4CCA-8D10-437FAEC3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894-A313-4E1E-A675-41AAFDD24509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1F462CD-F248-4912-945D-3EB43836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2154A57-A643-432C-A1C0-15CAC05C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53908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F28AE0-E837-4C57-BD6C-8F2B3129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75CFC-CD7A-4C82-A28A-27D9D134E5D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8411F4-1D6C-44EC-927C-79FA3E4F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6507D-2385-424A-BB72-3B06395B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26EA35-1DBE-4980-A99F-FFA7D5B21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737"/>
            <a:ext cx="5751554" cy="3454861"/>
          </a:xfrm>
        </p:spPr>
        <p:txBody>
          <a:bodyPr/>
          <a:lstStyle/>
          <a:p>
            <a:pPr algn="ctr"/>
            <a:r>
              <a:rPr lang="de-DE" sz="4400" dirty="0"/>
              <a:t>Die österreichische Schnellfahrkultur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222C3C-E0E8-4331-B6E9-EC3436E73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18784" y="2009775"/>
            <a:ext cx="42481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F28AE0-E837-4C57-BD6C-8F2B3129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40A7D-3E89-4304-B678-35B2ED44070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8411F4-1D6C-44EC-927C-79FA3E4F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6507D-2385-424A-BB72-3B06395B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26EA35-1DBE-4980-A99F-FFA7D5B21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737"/>
            <a:ext cx="5751554" cy="3454861"/>
          </a:xfrm>
        </p:spPr>
        <p:txBody>
          <a:bodyPr/>
          <a:lstStyle/>
          <a:p>
            <a:pPr algn="ctr"/>
            <a:r>
              <a:rPr lang="de-DE" sz="4400" dirty="0"/>
              <a:t>Handlungsbedarf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222C3C-E0E8-4331-B6E9-EC3436E73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18784" y="2009775"/>
            <a:ext cx="42481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D6BDC-14AB-460C-8F6F-92157154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besteht Handlungsbedarf?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27C17-6233-492D-9437-7B53E5DCA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10309698" cy="4053600"/>
          </a:xfrm>
        </p:spPr>
        <p:txBody>
          <a:bodyPr/>
          <a:lstStyle/>
          <a:p>
            <a:r>
              <a:rPr lang="de-DE" dirty="0"/>
              <a:t>Kollisionsgeschwindigkeit und Sterbewahrscheinlichkeit Fußgänger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A0907C-1694-4BCD-A7F4-7513D89C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5420"/>
            <a:ext cx="4114800" cy="27699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Verkehrsrechtstag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87CEE08-18AA-4D85-B040-F2974AE1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448000"/>
            <a:ext cx="5035150" cy="41757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143814A-74D9-470A-9F80-D9128444A144}"/>
              </a:ext>
            </a:extLst>
          </p:cNvPr>
          <p:cNvSpPr txBox="1"/>
          <p:nvPr/>
        </p:nvSpPr>
        <p:spPr>
          <a:xfrm>
            <a:off x="5616000" y="2592000"/>
            <a:ext cx="4711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i="0" u="none" strike="noStrike" baseline="0" dirty="0">
                <a:latin typeface="FrutigerLTCom-BoldCn"/>
              </a:rPr>
              <a:t>Sterbewahrscheinlichkeit der Fußgänger in Abhängigkeit von der Geschwindigkeit des Kollisionsfahrzeugs in Prozent</a:t>
            </a:r>
          </a:p>
          <a:p>
            <a:pPr algn="l"/>
            <a:endParaRPr lang="de-DE" sz="1800" b="1" i="0" u="none" strike="noStrike" baseline="0" dirty="0">
              <a:latin typeface="FrutigerLTCom-BoldCn"/>
            </a:endParaRPr>
          </a:p>
          <a:p>
            <a:pPr algn="l"/>
            <a:endParaRPr lang="de-DE" b="1" dirty="0">
              <a:latin typeface="FrutigerLTCom-BoldCn"/>
            </a:endParaRPr>
          </a:p>
          <a:p>
            <a:pPr algn="l"/>
            <a:endParaRPr lang="de-DE" sz="1800" b="1" i="0" u="none" strike="noStrike" baseline="0" dirty="0">
              <a:latin typeface="FrutigerLTCom-BoldCn"/>
            </a:endParaRPr>
          </a:p>
          <a:p>
            <a:pPr algn="l"/>
            <a:endParaRPr lang="de-DE" sz="1800" b="1" i="0" u="none" strike="noStrike" baseline="0" dirty="0">
              <a:latin typeface="FrutigerLTCom-BoldCn"/>
            </a:endParaRPr>
          </a:p>
          <a:p>
            <a:pPr algn="l"/>
            <a:endParaRPr lang="de-DE" b="1" dirty="0">
              <a:latin typeface="FrutigerLTCom-BoldCn"/>
            </a:endParaRPr>
          </a:p>
          <a:p>
            <a:pPr algn="l"/>
            <a:endParaRPr lang="de-DE" sz="1800" b="1" i="0" u="none" strike="noStrike" baseline="0" dirty="0">
              <a:latin typeface="FrutigerLTCom-BoldCn"/>
            </a:endParaRPr>
          </a:p>
          <a:p>
            <a:pPr algn="l"/>
            <a:r>
              <a:rPr lang="de-DE" sz="1200" i="1" dirty="0"/>
              <a:t>Quelle: </a:t>
            </a:r>
            <a:r>
              <a:rPr lang="de-DE" sz="1200" i="1" u="none" strike="noStrike" baseline="0" dirty="0"/>
              <a:t>bfu-Sicherheitsdossier Nr. 06. Der Faktor Geschwindigkeit im motorisierten Strassenverkehr, mit Verweis auf </a:t>
            </a:r>
            <a:r>
              <a:rPr lang="en-US" sz="1200" i="1" u="none" strike="noStrike" baseline="0" dirty="0"/>
              <a:t>Peden M, Scurfield R, Sleet D et al. World report on road traffic injury prevention. Geneva: World Health Organization; 2004</a:t>
            </a:r>
            <a:endParaRPr lang="de-DE" sz="1200" i="1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ADB9E40-8646-41F5-9C2B-6DC4D92D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7ABB-C3C9-4763-B1EA-A5A735DFBA8E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FBDBB18-6AA0-44D2-93F8-7C2CE1D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44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41A4B6A-FD2B-4C54-AED7-A65BC397E7E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000" y="1584000"/>
            <a:ext cx="468052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8D6BDC-14AB-460C-8F6F-92157154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besteht Handlungsbedarf?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27C17-6233-492D-9437-7B53E5DCA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5510151" cy="4053600"/>
          </a:xfrm>
        </p:spPr>
        <p:txBody>
          <a:bodyPr/>
          <a:lstStyle/>
          <a:p>
            <a:r>
              <a:rPr lang="de-DE" dirty="0"/>
              <a:t>Power Modell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de-AT" sz="2000" b="0" i="0" u="none" strike="noStrike" kern="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basierend auf empirischen</a:t>
            </a:r>
            <a:r>
              <a:rPr kumimoji="0" lang="de-AT" sz="2000" b="0" i="0" u="none" strike="noStrike" kern="0" cap="none" spc="0" normalizeH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Daten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de-AT" sz="2000" b="0" i="0" u="none" strike="noStrike" kern="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Senkung </a:t>
            </a:r>
            <a:r>
              <a:rPr kumimoji="0" lang="de-AT" sz="2000" b="0" i="0" u="none" strike="noStrike" kern="0" cap="none" spc="0" normalizeH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mittleren Geschwindigkeit um </a:t>
            </a:r>
            <a:r>
              <a:rPr kumimoji="0" lang="de-AT" sz="2000" b="0" i="0" u="none" strike="noStrike" kern="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5%, geht einher mit … </a:t>
            </a:r>
          </a:p>
          <a:p>
            <a:pPr marL="64611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kumimoji="0" lang="de-AT" sz="1800" b="0" i="0" u="none" strike="noStrike" kern="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weniger UPS </a:t>
            </a:r>
          </a:p>
          <a:p>
            <a:pPr marL="64611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kumimoji="0" lang="de-AT" sz="1800" b="0" i="0" u="none" strike="noStrike" kern="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16% weniger Schwerverletzte</a:t>
            </a:r>
          </a:p>
          <a:p>
            <a:pPr marL="64611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kumimoji="0" lang="de-AT" sz="1800" b="0" i="0" u="none" strike="noStrike" kern="0" cap="none" spc="0" normalizeH="0" baseline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25% weniger Getötete</a:t>
            </a:r>
            <a:endParaRPr lang="de-AT" sz="1800" kern="0" dirty="0">
              <a:solidFill>
                <a:srgbClr val="080808"/>
              </a:solidFill>
              <a:latin typeface="+mn-lt"/>
            </a:endParaRP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3671676B-38EA-4E8A-8A29-AEBB64FBABC6}"/>
              </a:ext>
            </a:extLst>
          </p:cNvPr>
          <p:cNvSpPr txBox="1"/>
          <p:nvPr/>
        </p:nvSpPr>
        <p:spPr>
          <a:xfrm>
            <a:off x="7632000" y="5760000"/>
            <a:ext cx="3382657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Änderung des Geschwindigkeitsniveaus </a:t>
            </a:r>
            <a:r>
              <a:rPr lang="de-AT" sz="1200" dirty="0">
                <a:solidFill>
                  <a:srgbClr val="08080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AT" sz="12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358B3A-19DA-4454-85E2-900D2F6422D6}"/>
              </a:ext>
            </a:extLst>
          </p:cNvPr>
          <p:cNvSpPr txBox="1"/>
          <p:nvPr/>
        </p:nvSpPr>
        <p:spPr>
          <a:xfrm>
            <a:off x="6838950" y="6104587"/>
            <a:ext cx="451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i="1" baseline="30000" dirty="0"/>
              <a:t>Quelle: Nilsson, Traffic Safety Dimensions and the Power Model to Describe the Effect of Speed on Safety 2004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C28EFC6-9700-4CBB-87FC-560A30FA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0F05-D6EC-4630-9B5C-0121D3C06BC0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F322D71-D39C-4DED-9E5B-D5D2DB68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36C933D2-CDC5-4594-95E9-E31EF911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16373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47D21-08C7-4ADA-8D68-9D30E7A4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besteht Handlungsbedarf?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CDF6CD-76ED-447C-846F-FE0F5E04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E88CF-FB8F-40A5-8465-9053F7BA24B3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F69058-E1B6-4F2E-B798-83568525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74AD2B-1F4A-467D-BB7F-32962984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5E4A1C1-1067-4091-8AC7-3B8DD9BBF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43664"/>
            <a:ext cx="10512000" cy="4053600"/>
          </a:xfrm>
        </p:spPr>
        <p:txBody>
          <a:bodyPr/>
          <a:lstStyle/>
          <a:p>
            <a:r>
              <a:rPr lang="de-DE" dirty="0"/>
              <a:t>Die Bevölkerung hat eine positive Einstellung zu Verkehrsstrafen</a:t>
            </a:r>
          </a:p>
          <a:p>
            <a:pPr lvl="1"/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22B3B7A-8E8E-46F3-A415-18AB92856093}"/>
              </a:ext>
            </a:extLst>
          </p:cNvPr>
          <p:cNvGraphicFramePr>
            <a:graphicFrameLocks noGrp="1"/>
          </p:cNvGraphicFramePr>
          <p:nvPr/>
        </p:nvGraphicFramePr>
        <p:xfrm>
          <a:off x="841800" y="2476547"/>
          <a:ext cx="8773972" cy="3058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36228">
                  <a:extLst>
                    <a:ext uri="{9D8B030D-6E8A-4147-A177-3AD203B41FA5}">
                      <a16:colId xmlns:a16="http://schemas.microsoft.com/office/drawing/2014/main" val="167058648"/>
                    </a:ext>
                  </a:extLst>
                </a:gridCol>
                <a:gridCol w="4037744">
                  <a:extLst>
                    <a:ext uri="{9D8B030D-6E8A-4147-A177-3AD203B41FA5}">
                      <a16:colId xmlns:a16="http://schemas.microsoft.com/office/drawing/2014/main" val="1950761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Zustimmung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56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baseline="0" dirty="0">
                          <a:solidFill>
                            <a:srgbClr val="1E2337">
                              <a:lumMod val="100000"/>
                            </a:srgbClr>
                          </a:solidFill>
                          <a:latin typeface="+mn-lt"/>
                        </a:rPr>
                        <a:t>Es ist wichtig Verkehrsregeln einzuhalten.</a:t>
                      </a:r>
                      <a:endParaRPr lang="de-AT" sz="1600" b="0" i="0" kern="1200" baseline="0" dirty="0">
                        <a:solidFill>
                          <a:srgbClr val="1E2337">
                            <a:lumMod val="100000"/>
                          </a:srgb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93 %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62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rgbClr val="1E2337">
                              <a:lumMod val="100000"/>
                            </a:srgbClr>
                          </a:solidFill>
                          <a:latin typeface="Arial" panose="020B0604020202020204" pitchFamily="34" charset="0"/>
                        </a:rPr>
                        <a:t>Verkehrsstrafen helfen mit, die Disziplin der Verkehrsteilnehmer zu erhöhen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67 %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71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dirty="0">
                          <a:solidFill>
                            <a:srgbClr val="1E2337">
                              <a:lumMod val="100000"/>
                            </a:srgbClr>
                          </a:solidFill>
                          <a:latin typeface="Arial" panose="020B0604020202020204" pitchFamily="34" charset="0"/>
                        </a:rPr>
                        <a:t>Die Strafen für Verstöße im Verkehr sollten strenger sein.</a:t>
                      </a:r>
                      <a:endParaRPr lang="de-AT" sz="1600" b="0" i="0" dirty="0">
                        <a:solidFill>
                          <a:srgbClr val="1E2337">
                            <a:lumMod val="100000"/>
                          </a:srgbClr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53 %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02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dirty="0">
                          <a:solidFill>
                            <a:srgbClr val="1E2337">
                              <a:lumMod val="100000"/>
                            </a:srgbClr>
                          </a:solidFill>
                          <a:latin typeface="Arial" panose="020B0604020202020204" pitchFamily="34" charset="0"/>
                        </a:rPr>
                        <a:t>Hohe Strafen haben einen positiven Effekt auf die Verkehrssicherheit.</a:t>
                      </a:r>
                      <a:endParaRPr lang="de-AT" sz="1600" b="0" i="0" dirty="0">
                        <a:solidFill>
                          <a:srgbClr val="1E2337">
                            <a:lumMod val="100000"/>
                          </a:srgbClr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55 %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21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dirty="0">
                          <a:solidFill>
                            <a:srgbClr val="1E2337">
                              <a:lumMod val="100000"/>
                            </a:srgbClr>
                          </a:solidFill>
                          <a:latin typeface="Arial" panose="020B0604020202020204" pitchFamily="34" charset="0"/>
                        </a:rPr>
                        <a:t>Diejenigen, die ständig die Verkehrsregeln missachten, werden ohnehin nie erwischt.</a:t>
                      </a:r>
                      <a:endParaRPr lang="de-AT" sz="1600" b="0" i="0" dirty="0">
                        <a:solidFill>
                          <a:srgbClr val="1E2337">
                            <a:lumMod val="100000"/>
                          </a:srgbClr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55 %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71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694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F28AE0-E837-4C57-BD6C-8F2B3129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4667-5F58-4EB8-A401-6215D3C5136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8411F4-1D6C-44EC-927C-79FA3E4F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6507D-2385-424A-BB72-3B06395B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26EA35-1DBE-4980-A99F-FFA7D5B21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737"/>
            <a:ext cx="5751554" cy="3454861"/>
          </a:xfrm>
        </p:spPr>
        <p:txBody>
          <a:bodyPr/>
          <a:lstStyle/>
          <a:p>
            <a:pPr algn="ctr"/>
            <a:r>
              <a:rPr lang="de-DE" sz="4400" dirty="0"/>
              <a:t>Konkrete Maßnahmen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222C3C-E0E8-4331-B6E9-EC3436E73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18784" y="2009775"/>
            <a:ext cx="42481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CD6F92-A674-4F17-B9F8-4FAC005D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456D0-787D-402F-A29C-62DDF5F68D4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C1ECE-7CBA-4CA9-9008-C9DBA29A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EFF8EB-8CE1-4516-96A8-938DA168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13C77F-0FD3-43F9-A6BD-981181AD9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43664"/>
            <a:ext cx="10515600" cy="464617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/>
              <a:t>Derzeit große Unterschiede zwischen den Bundesländern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/>
              <a:t>Im internationalen Vergleich niedrige Strafsätze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/>
              <a:t>Beispiele aus den Anonymverfügungskatalogen</a:t>
            </a:r>
          </a:p>
          <a:p>
            <a:pPr lvl="1"/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/>
              <a:t>Verordnung des BMK seit 2019 möglich für Strafverfügungen, Anonymverfügungen, Organstrafverfügungen – nach wie vor ausständig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lvl="1"/>
            <a:r>
              <a:rPr lang="de-DE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6574CAD-6E4B-4A41-81B1-68FC8A64D279}"/>
              </a:ext>
            </a:extLst>
          </p:cNvPr>
          <p:cNvSpPr txBox="1">
            <a:spLocks/>
          </p:cNvSpPr>
          <p:nvPr/>
        </p:nvSpPr>
        <p:spPr>
          <a:xfrm>
            <a:off x="838200" y="828001"/>
            <a:ext cx="105156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Einheitliche Strafkataloge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DD91179-C492-4A33-ACF0-0D4BB914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36144"/>
              </p:ext>
            </p:extLst>
          </p:nvPr>
        </p:nvGraphicFramePr>
        <p:xfrm>
          <a:off x="1251679" y="3348732"/>
          <a:ext cx="7645837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824">
                  <a:extLst>
                    <a:ext uri="{9D8B030D-6E8A-4147-A177-3AD203B41FA5}">
                      <a16:colId xmlns:a16="http://schemas.microsoft.com/office/drawing/2014/main" val="4017695415"/>
                    </a:ext>
                  </a:extLst>
                </a:gridCol>
                <a:gridCol w="670237">
                  <a:extLst>
                    <a:ext uri="{9D8B030D-6E8A-4147-A177-3AD203B41FA5}">
                      <a16:colId xmlns:a16="http://schemas.microsoft.com/office/drawing/2014/main" val="498790195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3427325032"/>
                    </a:ext>
                  </a:extLst>
                </a:gridCol>
                <a:gridCol w="832207">
                  <a:extLst>
                    <a:ext uri="{9D8B030D-6E8A-4147-A177-3AD203B41FA5}">
                      <a16:colId xmlns:a16="http://schemas.microsoft.com/office/drawing/2014/main" val="3499448744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1157997452"/>
                    </a:ext>
                  </a:extLst>
                </a:gridCol>
                <a:gridCol w="688368">
                  <a:extLst>
                    <a:ext uri="{9D8B030D-6E8A-4147-A177-3AD203B41FA5}">
                      <a16:colId xmlns:a16="http://schemas.microsoft.com/office/drawing/2014/main" val="2275561119"/>
                    </a:ext>
                  </a:extLst>
                </a:gridCol>
                <a:gridCol w="719191">
                  <a:extLst>
                    <a:ext uri="{9D8B030D-6E8A-4147-A177-3AD203B41FA5}">
                      <a16:colId xmlns:a16="http://schemas.microsoft.com/office/drawing/2014/main" val="733861129"/>
                    </a:ext>
                  </a:extLst>
                </a:gridCol>
                <a:gridCol w="739740">
                  <a:extLst>
                    <a:ext uri="{9D8B030D-6E8A-4147-A177-3AD203B41FA5}">
                      <a16:colId xmlns:a16="http://schemas.microsoft.com/office/drawing/2014/main" val="756406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Delikt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Geschwindigkeitsüberschreitung Ortsgebiet (50 km/h) von 11-20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1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Geschwindigkeitsüberschreitung Freiland (100 km/h) von 26 bis 30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75-80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33042"/>
                  </a:ext>
                </a:extLst>
              </a:tr>
            </a:tbl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E01D8632-7EB4-44EE-A0B4-7497FACE2D42}"/>
              </a:ext>
            </a:extLst>
          </p:cNvPr>
          <p:cNvSpPr/>
          <p:nvPr/>
        </p:nvSpPr>
        <p:spPr>
          <a:xfrm>
            <a:off x="4613870" y="3670753"/>
            <a:ext cx="421241" cy="434083"/>
          </a:xfrm>
          <a:prstGeom prst="ellipse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DCF3244-A3EE-40E4-B485-C4DE5AB958B7}"/>
              </a:ext>
            </a:extLst>
          </p:cNvPr>
          <p:cNvSpPr/>
          <p:nvPr/>
        </p:nvSpPr>
        <p:spPr>
          <a:xfrm>
            <a:off x="8172823" y="3670753"/>
            <a:ext cx="606825" cy="456117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EB3F58C-7D40-4A6B-97C9-5BAB1C4A664A}"/>
              </a:ext>
            </a:extLst>
          </p:cNvPr>
          <p:cNvSpPr/>
          <p:nvPr/>
        </p:nvSpPr>
        <p:spPr>
          <a:xfrm>
            <a:off x="3937196" y="4396100"/>
            <a:ext cx="421241" cy="434083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F71368D-DF5A-4D59-95F0-8BA91D073095}"/>
              </a:ext>
            </a:extLst>
          </p:cNvPr>
          <p:cNvSpPr/>
          <p:nvPr/>
        </p:nvSpPr>
        <p:spPr>
          <a:xfrm>
            <a:off x="4629159" y="4396099"/>
            <a:ext cx="421241" cy="434083"/>
          </a:xfrm>
          <a:prstGeom prst="ellipse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60585B4-D4CA-4FD6-A2C4-2D3E6251929E}"/>
              </a:ext>
            </a:extLst>
          </p:cNvPr>
          <p:cNvSpPr/>
          <p:nvPr/>
        </p:nvSpPr>
        <p:spPr>
          <a:xfrm>
            <a:off x="5285549" y="4393823"/>
            <a:ext cx="421241" cy="434083"/>
          </a:xfrm>
          <a:prstGeom prst="ellipse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CD6F92-A674-4F17-B9F8-4FAC005D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7C641-6ECE-4498-AB0E-0CC5E6103087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C1ECE-7CBA-4CA9-9008-C9DBA29A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EFF8EB-8CE1-4516-96A8-938DA168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13C77F-0FD3-43F9-A6BD-981181AD9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Kritik des RH: Ohne bundesweites Verwaltungsstrafregister können</a:t>
            </a:r>
          </a:p>
          <a:p>
            <a:pPr marL="647700" lvl="2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offene Strafen nicht erkannt und</a:t>
            </a:r>
          </a:p>
          <a:p>
            <a:pPr marL="647700" lvl="2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Wiederholungstäter nicht berücksichtigt werden.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Regierungsprogramm 2020–2024</a:t>
            </a:r>
          </a:p>
          <a:p>
            <a:pPr marL="646113" lvl="2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Einführung einer bundesweiten Verwaltungsstrafevidenz als Ziel (im Zuständigkeitsbereich BMI, u. a. für Verkehrsstrafen)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Potenziale</a:t>
            </a:r>
          </a:p>
          <a:p>
            <a:pPr marL="628650" lvl="1" indent="-26670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Stimmiges System bei der Sanktionierung von Wiederholungstätern (z. B. Verdoppelung der Mindeststrafe, Nachschulung bei mehreren geringfügigen Delikten, Weiterentwicklung des Vormerksystems)</a:t>
            </a:r>
          </a:p>
          <a:p>
            <a:pPr marL="628650" lvl="1" indent="-26670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Berücksichtigung von einschlägigen Verwaltungsvorstrafen im gerichtlichen Strafverfahren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6574CAD-6E4B-4A41-81B1-68FC8A64D279}"/>
              </a:ext>
            </a:extLst>
          </p:cNvPr>
          <p:cNvSpPr txBox="1">
            <a:spLocks/>
          </p:cNvSpPr>
          <p:nvPr/>
        </p:nvSpPr>
        <p:spPr>
          <a:xfrm>
            <a:off x="838200" y="828001"/>
            <a:ext cx="105156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Bundesweites Verwaltungsstrafregister</a:t>
            </a:r>
          </a:p>
        </p:txBody>
      </p:sp>
    </p:spTree>
    <p:extLst>
      <p:ext uri="{BB962C8B-B14F-4D97-AF65-F5344CB8AC3E}">
        <p14:creationId xmlns:p14="http://schemas.microsoft.com/office/powerpoint/2010/main" val="1258146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CD6F92-A674-4F17-B9F8-4FAC005D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93A22-0A17-43B5-81BD-EE2D58A2C06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C1ECE-7CBA-4CA9-9008-C9DBA29A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EFF8EB-8CE1-4516-96A8-938DA168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13C77F-0FD3-43F9-A6BD-981181AD9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2000" cy="4484250"/>
          </a:xfrm>
        </p:spPr>
        <p:txBody>
          <a:bodyPr/>
          <a:lstStyle/>
          <a:p>
            <a:pPr lvl="1"/>
            <a:r>
              <a:rPr lang="de-DE" sz="2200" b="1" dirty="0">
                <a:solidFill>
                  <a:schemeClr val="tx2"/>
                </a:solidFill>
              </a:rPr>
              <a:t>Strafen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Weitere Anhebung der Mindeststrafen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Abschaffung der Toleranzgrenzen - Nulltoleranz österreichweit</a:t>
            </a:r>
            <a:br>
              <a:rPr lang="de-DE" dirty="0"/>
            </a:b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Regierungsprogramm 2020-2024: Geschwindigkeitsreduktion als Ziel, inkl. Abschaffung technisch unnötiger Toleranzgrenzen</a:t>
            </a:r>
          </a:p>
          <a:p>
            <a:pPr lvl="1">
              <a:spcAft>
                <a:spcPts val="600"/>
              </a:spcAft>
            </a:pPr>
            <a:endParaRPr lang="de-DE" dirty="0"/>
          </a:p>
          <a:p>
            <a:pPr lvl="1"/>
            <a:r>
              <a:rPr lang="de-DE" sz="2200" b="1" dirty="0">
                <a:solidFill>
                  <a:schemeClr val="tx2"/>
                </a:solidFill>
              </a:rPr>
              <a:t>Führerscheinentzug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Absenkung der Grenzwerte für den Führerscheinentzug auf 30/40 km/h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Deutlich höhere Entzugsdauer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Verpflichtende vorläufige Abnahme des Führescheins bei Geschwindigkeits-Entzugsdelikten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6574CAD-6E4B-4A41-81B1-68FC8A64D279}"/>
              </a:ext>
            </a:extLst>
          </p:cNvPr>
          <p:cNvSpPr txBox="1">
            <a:spLocks/>
          </p:cNvSpPr>
          <p:nvPr/>
        </p:nvSpPr>
        <p:spPr>
          <a:xfrm>
            <a:off x="838200" y="828001"/>
            <a:ext cx="105156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Weitere Verschärfung der Sanktionen</a:t>
            </a:r>
          </a:p>
        </p:txBody>
      </p:sp>
    </p:spTree>
    <p:extLst>
      <p:ext uri="{BB962C8B-B14F-4D97-AF65-F5344CB8AC3E}">
        <p14:creationId xmlns:p14="http://schemas.microsoft.com/office/powerpoint/2010/main" val="371383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CD6F92-A674-4F17-B9F8-4FAC005D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64CAD-F1D7-40E1-8C06-C45F3DB31A5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24.08.2021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C1ECE-7CBA-4CA9-9008-C9DBA29A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EFF8EB-8CE1-4516-96A8-938DA168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5578E-06B4-48F1-88F1-7C5FBE3E5D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13C77F-0FD3-43F9-A6BD-981181AD9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de-DE" sz="2200" b="1" dirty="0">
                <a:solidFill>
                  <a:schemeClr val="tx2"/>
                </a:solidFill>
              </a:rPr>
              <a:t>Vormerksystem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Aufnahme von Geschwindigkeitsdelikten ins Vormerksystem (10 km/h unter Entzugsschwelle)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Schaffung eines echten Punktesystems mit Gewichtung der Delikte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Einbeziehung der Entzugsdelikte</a:t>
            </a:r>
          </a:p>
          <a:p>
            <a:pPr lvl="1">
              <a:spcAft>
                <a:spcPts val="600"/>
              </a:spcAft>
            </a:pPr>
            <a:endParaRPr lang="de-DE" dirty="0"/>
          </a:p>
          <a:p>
            <a:pPr lvl="1">
              <a:spcAft>
                <a:spcPts val="600"/>
              </a:spcAft>
            </a:pPr>
            <a:r>
              <a:rPr lang="de-DE" sz="2200" b="1" dirty="0">
                <a:solidFill>
                  <a:schemeClr val="tx2"/>
                </a:solidFill>
              </a:rPr>
              <a:t>Fahrzeugbeschlagnahme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Rasche Umsetzung der Beschlagnahme des Fahrzeugs als Sanktion für Raser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Einbehaltung und Verwertung des Fahrzeugs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6574CAD-6E4B-4A41-81B1-68FC8A64D279}"/>
              </a:ext>
            </a:extLst>
          </p:cNvPr>
          <p:cNvSpPr txBox="1">
            <a:spLocks/>
          </p:cNvSpPr>
          <p:nvPr/>
        </p:nvSpPr>
        <p:spPr>
          <a:xfrm>
            <a:off x="838200" y="828001"/>
            <a:ext cx="10515600" cy="1015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Weitere Verschärfung der Sanktionen</a:t>
            </a:r>
          </a:p>
        </p:txBody>
      </p:sp>
    </p:spTree>
    <p:extLst>
      <p:ext uri="{BB962C8B-B14F-4D97-AF65-F5344CB8AC3E}">
        <p14:creationId xmlns:p14="http://schemas.microsoft.com/office/powerpoint/2010/main" val="2895190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FBADE-8607-47FF-AF17-DF9F0BED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B24A84-D87F-4D1B-AC67-BFE5595F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74E-45FF-4F5D-84D9-67161C527FA7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AF42B4-CB0F-4112-AABA-27FCB6DD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4EAA94-B2D3-4075-9546-C584989C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D672911-867C-4CED-9A9E-5E49FF748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KFV (Kuratorium für Verkehrssicherheit) </a:t>
            </a:r>
          </a:p>
          <a:p>
            <a:r>
              <a:rPr lang="de-DE" dirty="0"/>
              <a:t>Schleiergasse 18 | A-1100 Wien </a:t>
            </a:r>
          </a:p>
          <a:p>
            <a:r>
              <a:rPr lang="de-DE" dirty="0"/>
              <a:t>Tel: +43-(0)5 77 0 77-0 | Fax: +43-(0)5 77 0 77-1186</a:t>
            </a:r>
          </a:p>
          <a:p>
            <a:r>
              <a:rPr lang="de-DE" dirty="0"/>
              <a:t>E-Mail: kfv@kfv.at | www.kfv.at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EB4E616-15F0-4841-AC5E-C552A1C06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© KFV. Sämtliche Angaben erfolgen trotz sorgfältiger Bearbeitung ohne Gewähr. Eine Haftung ist ausgeschlossen. Alle Rechte vorbehalten. </a:t>
            </a:r>
          </a:p>
          <a:p>
            <a:r>
              <a:rPr lang="de-AT" dirty="0"/>
              <a:t>Jede Verwertung darf nur mit Zustimmung des KFV / der KFV Sicherheit-Service GmbH erfolgen.</a:t>
            </a:r>
          </a:p>
        </p:txBody>
      </p:sp>
    </p:spTree>
    <p:extLst>
      <p:ext uri="{BB962C8B-B14F-4D97-AF65-F5344CB8AC3E}">
        <p14:creationId xmlns:p14="http://schemas.microsoft.com/office/powerpoint/2010/main" val="54433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37A3-D9D8-455C-A4D9-6A11333C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Internationaler Vergleich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C061B9-E879-4E63-8821-5B7BA97E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fld id="{ED7C4044-90CB-4C1B-B14A-86C34052FFBB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72A275-1ADC-4CB0-8F86-3E824498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7BE93-B78A-4C6D-AF93-AD8EEB6F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59ADC3-1D4C-47DD-8EB1-0622A596A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8000"/>
            <a:ext cx="3301177" cy="4053600"/>
          </a:xfrm>
        </p:spPr>
        <p:txBody>
          <a:bodyPr/>
          <a:lstStyle/>
          <a:p>
            <a:r>
              <a:rPr lang="de-DE" dirty="0"/>
              <a:t>Geschwindigkeits-beschränkungen auf Freilandstraßen</a:t>
            </a:r>
          </a:p>
        </p:txBody>
      </p:sp>
      <p:grpSp>
        <p:nvGrpSpPr>
          <p:cNvPr id="14" name="Zeichenbereich 1">
            <a:extLst>
              <a:ext uri="{FF2B5EF4-FFF2-40B4-BE49-F238E27FC236}">
                <a16:creationId xmlns:a16="http://schemas.microsoft.com/office/drawing/2014/main" id="{0118F7DA-F1FA-497E-9AEE-72A426C91335}"/>
              </a:ext>
            </a:extLst>
          </p:cNvPr>
          <p:cNvGrpSpPr/>
          <p:nvPr/>
        </p:nvGrpSpPr>
        <p:grpSpPr>
          <a:xfrm>
            <a:off x="4558478" y="1295400"/>
            <a:ext cx="7543800" cy="4924425"/>
            <a:chOff x="0" y="0"/>
            <a:chExt cx="7543800" cy="4924425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A69F311-EA55-4515-8BFD-7A6D406E65C9}"/>
                </a:ext>
              </a:extLst>
            </p:cNvPr>
            <p:cNvSpPr/>
            <p:nvPr/>
          </p:nvSpPr>
          <p:spPr>
            <a:xfrm>
              <a:off x="0" y="0"/>
              <a:ext cx="7543800" cy="49244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8B1B872-C953-4546-A4D6-CBCA7313690E}"/>
                </a:ext>
              </a:extLst>
            </p:cNvPr>
            <p:cNvSpPr/>
            <p:nvPr/>
          </p:nvSpPr>
          <p:spPr>
            <a:xfrm>
              <a:off x="5765653" y="200008"/>
              <a:ext cx="1029669" cy="43624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Österreich, Deutschland</a:t>
              </a:r>
              <a:endPara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EFE48EF-8CB0-4150-8B1F-2893DAF9046F}"/>
                </a:ext>
              </a:extLst>
            </p:cNvPr>
            <p:cNvSpPr/>
            <p:nvPr/>
          </p:nvSpPr>
          <p:spPr>
            <a:xfrm>
              <a:off x="1914514" y="914321"/>
              <a:ext cx="1057285" cy="35624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Zypern, Dänemark,  Finnland, Frankreich, Irland, Malta, Niederlande, Schweiz, Israel, Norwegen, Serbien</a:t>
              </a:r>
              <a:endPara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F784FC4-9853-4CE1-9E73-983A335F53D2}"/>
                </a:ext>
              </a:extLst>
            </p:cNvPr>
            <p:cNvSpPr/>
            <p:nvPr/>
          </p:nvSpPr>
          <p:spPr>
            <a:xfrm>
              <a:off x="3209914" y="520700"/>
              <a:ext cx="1057285" cy="38565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45720" rIns="3600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Belgium (Wallonia), Bulgarien, Tschechien, Estland, Griechenland, Kroatien, Ungarn, Italien, Luxemburg, Lettland, Litauen, Polen, Portugal, Rumänien, Slowenien, Slowakei, Spanien</a:t>
              </a:r>
              <a:endPara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D718582-A949-46B1-A018-FF320B7C6C33}"/>
                </a:ext>
              </a:extLst>
            </p:cNvPr>
            <p:cNvSpPr/>
            <p:nvPr/>
          </p:nvSpPr>
          <p:spPr>
            <a:xfrm>
              <a:off x="4498829" y="342826"/>
              <a:ext cx="1006621" cy="41529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Vereinigtes Königreich</a:t>
              </a:r>
              <a:endPara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B216E23-506E-4883-A33C-541F0A85B8CC}"/>
                </a:ext>
              </a:extLst>
            </p:cNvPr>
            <p:cNvSpPr/>
            <p:nvPr/>
          </p:nvSpPr>
          <p:spPr>
            <a:xfrm>
              <a:off x="647690" y="1266715"/>
              <a:ext cx="1057285" cy="32957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Belgien (Flandern), Schweden</a:t>
              </a:r>
              <a:endPara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B4367DA-7457-46DD-8ED0-2E594B8A5BB8}"/>
                </a:ext>
              </a:extLst>
            </p:cNvPr>
            <p:cNvSpPr/>
            <p:nvPr/>
          </p:nvSpPr>
          <p:spPr>
            <a:xfrm>
              <a:off x="184455" y="4381500"/>
              <a:ext cx="7191375" cy="438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Freilandstraße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BA5988B-82A1-4C4D-B5D5-730562929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522" y="1352056"/>
              <a:ext cx="781625" cy="781544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7340DF0-1D91-4114-A34F-4C87DD58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6366" y="990514"/>
              <a:ext cx="752560" cy="75248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AE3A4B0-DF25-418D-AC94-7EFB50EF9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3" t="1320" r="7" b="10"/>
            <a:stretch/>
          </p:blipFill>
          <p:spPr>
            <a:xfrm>
              <a:off x="3352138" y="533290"/>
              <a:ext cx="766351" cy="762061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16C3CC4-B1EF-43E8-AC6C-BFC31EEA889B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590075" y="389550"/>
              <a:ext cx="781050" cy="790575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A099A54-F461-46C9-A8B8-3130499C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5522" y="228580"/>
              <a:ext cx="841196" cy="800120"/>
            </a:xfrm>
            <a:prstGeom prst="rect">
              <a:avLst/>
            </a:prstGeom>
          </p:spPr>
        </p:pic>
      </p:grp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ADE9370F-60D2-4402-9316-2FC424F9E678}"/>
              </a:ext>
            </a:extLst>
          </p:cNvPr>
          <p:cNvSpPr/>
          <p:nvPr/>
        </p:nvSpPr>
        <p:spPr>
          <a:xfrm>
            <a:off x="10404000" y="3456000"/>
            <a:ext cx="841196" cy="2348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316046C-CDBE-4B44-868B-D9A52C9E793E}"/>
              </a:ext>
            </a:extLst>
          </p:cNvPr>
          <p:cNvSpPr txBox="1"/>
          <p:nvPr/>
        </p:nvSpPr>
        <p:spPr>
          <a:xfrm>
            <a:off x="2474954" y="5924209"/>
            <a:ext cx="205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Quelle: ETSC PIN Flash 36</a:t>
            </a:r>
          </a:p>
        </p:txBody>
      </p:sp>
    </p:spTree>
    <p:extLst>
      <p:ext uri="{BB962C8B-B14F-4D97-AF65-F5344CB8AC3E}">
        <p14:creationId xmlns:p14="http://schemas.microsoft.com/office/powerpoint/2010/main" val="34576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D6BDC-14AB-460C-8F6F-92157154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Gesellschaft und Unfallgeschehen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27C17-6233-492D-9437-7B53E5DCA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31636"/>
            <a:ext cx="10512000" cy="4709964"/>
          </a:xfrm>
        </p:spPr>
        <p:txBody>
          <a:bodyPr/>
          <a:lstStyle/>
          <a:p>
            <a:r>
              <a:rPr lang="de-DE" dirty="0"/>
              <a:t>Überwachung</a:t>
            </a:r>
          </a:p>
          <a:p>
            <a:endParaRPr lang="de-DE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39D5FDD7-6FD5-4795-BEF6-475B234E4DE0}"/>
              </a:ext>
            </a:extLst>
          </p:cNvPr>
          <p:cNvGraphicFramePr>
            <a:graphicFrameLocks/>
          </p:cNvGraphicFramePr>
          <p:nvPr/>
        </p:nvGraphicFramePr>
        <p:xfrm>
          <a:off x="936000" y="2016000"/>
          <a:ext cx="7434481" cy="432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49BD956-BBDC-4901-A811-A2588647A9FA}"/>
              </a:ext>
            </a:extLst>
          </p:cNvPr>
          <p:cNvSpPr txBox="1"/>
          <p:nvPr/>
        </p:nvSpPr>
        <p:spPr>
          <a:xfrm>
            <a:off x="8496000" y="5976000"/>
            <a:ext cx="243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Quelle: BMI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F3E44C5-EF13-4A65-B47C-C210E136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25C-1A44-49E5-A58A-A31A14B226C7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DCFE85A-17A0-4A6C-8AF9-B6575EA3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5225E78-2BEF-4699-BE19-656A561C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114953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B1FF572-EB2D-45D9-9B86-BDAE1DC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872000"/>
            <a:ext cx="6594486" cy="44801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8D6BDC-14AB-460C-8F6F-92157154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Gesellschaft und Unfallgeschehen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27C17-6233-492D-9437-7B53E5DCA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31636"/>
            <a:ext cx="10512000" cy="533351"/>
          </a:xfrm>
        </p:spPr>
        <p:txBody>
          <a:bodyPr/>
          <a:lstStyle/>
          <a:p>
            <a:r>
              <a:rPr lang="de-DE" dirty="0"/>
              <a:t>Überwachung - internationaler Vergleich</a:t>
            </a:r>
          </a:p>
          <a:p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6470C6-85A2-4866-AE40-24DFD140BDCE}"/>
              </a:ext>
            </a:extLst>
          </p:cNvPr>
          <p:cNvSpPr txBox="1"/>
          <p:nvPr/>
        </p:nvSpPr>
        <p:spPr>
          <a:xfrm>
            <a:off x="7488000" y="1872000"/>
            <a:ext cx="384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Strafen für Geschwindigkeitsüberschreitungen pro 1000 Einwohner 2017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798F3F7-C17B-4A39-8949-EA5E96A6B42C}"/>
              </a:ext>
            </a:extLst>
          </p:cNvPr>
          <p:cNvSpPr/>
          <p:nvPr/>
        </p:nvSpPr>
        <p:spPr>
          <a:xfrm>
            <a:off x="1252456" y="1995949"/>
            <a:ext cx="5688000" cy="231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895506F9-DE9B-4ACE-81E2-C085434F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0E07-AFF0-4920-B345-FF5F238F9F3D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B796D76-6C9B-4AA5-BC63-4266767C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FC9150C-2014-4830-AE59-46201765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1BAE981-7772-474C-B679-405073597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510" y="5891499"/>
            <a:ext cx="3900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kumimoji="0" lang="de-AT" altLang="de-DE" sz="1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ESRA 2 - </a:t>
            </a:r>
            <a:r>
              <a:rPr kumimoji="0" lang="de-DE" altLang="de-DE" sz="1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E-Survey of Road users’ Attitudes</a:t>
            </a:r>
            <a:endParaRPr kumimoji="0" lang="de-DE" altLang="de-DE" sz="12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37A3-D9D8-455C-A4D9-6A11333C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Internationaler Vergleich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C061B9-E879-4E63-8821-5B7BA97E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fld id="{FA91727C-A5BA-4FB3-8115-F9CB366CA4C6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72A275-1ADC-4CB0-8F86-3E824498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7BE93-B78A-4C6D-AF93-AD8EEB6F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59ADC3-1D4C-47DD-8EB1-0622A596A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088000"/>
            <a:ext cx="2571750" cy="4053600"/>
          </a:xfrm>
        </p:spPr>
        <p:txBody>
          <a:bodyPr/>
          <a:lstStyle/>
          <a:p>
            <a:r>
              <a:rPr lang="de-DE" dirty="0"/>
              <a:t>Mindeststrafen</a:t>
            </a:r>
          </a:p>
        </p:txBody>
      </p:sp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DC33D4FB-57FE-4BE9-89BB-BD729FE1C3ED}"/>
              </a:ext>
            </a:extLst>
          </p:cNvPr>
          <p:cNvGraphicFramePr>
            <a:graphicFrameLocks/>
          </p:cNvGraphicFramePr>
          <p:nvPr/>
        </p:nvGraphicFramePr>
        <p:xfrm>
          <a:off x="3506598" y="1937338"/>
          <a:ext cx="8685402" cy="428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02AAA13-907B-4618-85DE-E5D233A418F3}"/>
              </a:ext>
            </a:extLst>
          </p:cNvPr>
          <p:cNvSpPr/>
          <p:nvPr/>
        </p:nvSpPr>
        <p:spPr>
          <a:xfrm>
            <a:off x="5499992" y="5508000"/>
            <a:ext cx="252000" cy="304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66CE8B-CEEE-426F-96FA-D6EACED963B3}"/>
              </a:ext>
            </a:extLst>
          </p:cNvPr>
          <p:cNvSpPr txBox="1"/>
          <p:nvPr/>
        </p:nvSpPr>
        <p:spPr>
          <a:xfrm>
            <a:off x="4714698" y="1668063"/>
            <a:ext cx="736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Mindeststrafe bei 20 km/h zu schnell (Stand 8/2020</a:t>
            </a:r>
            <a:r>
              <a:rPr lang="de-DE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57118E-9843-4A0C-9C04-D208F3B26830}"/>
              </a:ext>
            </a:extLst>
          </p:cNvPr>
          <p:cNvSpPr txBox="1"/>
          <p:nvPr/>
        </p:nvSpPr>
        <p:spPr>
          <a:xfrm>
            <a:off x="2188375" y="5864601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Quelle: ÖAMTC</a:t>
            </a:r>
          </a:p>
        </p:txBody>
      </p:sp>
    </p:spTree>
    <p:extLst>
      <p:ext uri="{BB962C8B-B14F-4D97-AF65-F5344CB8AC3E}">
        <p14:creationId xmlns:p14="http://schemas.microsoft.com/office/powerpoint/2010/main" val="8356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37A3-D9D8-455C-A4D9-6A11333C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Internationaler Vergleich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C061B9-E879-4E63-8821-5B7BA97E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fld id="{22490801-F3D4-44C6-93A6-100313F1514D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72A275-1ADC-4CB0-8F86-3E824498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7BE93-B78A-4C6D-AF93-AD8EEB6F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59ADC3-1D4C-47DD-8EB1-0622A596A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088000"/>
            <a:ext cx="2571750" cy="4053600"/>
          </a:xfrm>
        </p:spPr>
        <p:txBody>
          <a:bodyPr/>
          <a:lstStyle/>
          <a:p>
            <a:r>
              <a:rPr lang="de-DE" dirty="0"/>
              <a:t>Toleranzgrenzen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02AAA13-907B-4618-85DE-E5D233A418F3}"/>
              </a:ext>
            </a:extLst>
          </p:cNvPr>
          <p:cNvSpPr/>
          <p:nvPr/>
        </p:nvSpPr>
        <p:spPr>
          <a:xfrm>
            <a:off x="5520924" y="5512942"/>
            <a:ext cx="210558" cy="304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819258F6-FDB5-4969-9323-6D09E85AC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748300"/>
              </p:ext>
            </p:extLst>
          </p:nvPr>
        </p:nvGraphicFramePr>
        <p:xfrm>
          <a:off x="3409951" y="1843665"/>
          <a:ext cx="8486774" cy="440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feld 31">
            <a:extLst>
              <a:ext uri="{FF2B5EF4-FFF2-40B4-BE49-F238E27FC236}">
                <a16:creationId xmlns:a16="http://schemas.microsoft.com/office/drawing/2014/main" id="{A225AD05-7C7F-4735-9DB5-4A8B8E3732C9}"/>
              </a:ext>
            </a:extLst>
          </p:cNvPr>
          <p:cNvSpPr txBox="1"/>
          <p:nvPr/>
        </p:nvSpPr>
        <p:spPr>
          <a:xfrm>
            <a:off x="398813" y="5605550"/>
            <a:ext cx="287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Quelle: Befragung unter Mitgliedern der TISPOL Arbeitsgruppe „Operations“ und IRTAD Mitgliedern (2015)</a:t>
            </a:r>
            <a:endParaRPr lang="de-DE" sz="1200" i="1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725395DB-85E1-4B5C-B1B5-6125591C9B1A}"/>
              </a:ext>
            </a:extLst>
          </p:cNvPr>
          <p:cNvSpPr/>
          <p:nvPr/>
        </p:nvSpPr>
        <p:spPr>
          <a:xfrm>
            <a:off x="9532060" y="2856411"/>
            <a:ext cx="317334" cy="15630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0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37A3-D9D8-455C-A4D9-6A11333C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Internationaler Vergleich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C061B9-E879-4E63-8821-5B7BA97E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929" y="6400415"/>
            <a:ext cx="1100907" cy="276999"/>
          </a:xfrm>
        </p:spPr>
        <p:txBody>
          <a:bodyPr/>
          <a:lstStyle/>
          <a:p>
            <a:fld id="{55ABB197-F9DB-422D-923D-ABD28C46EEAB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72A275-1ADC-4CB0-8F86-3E824498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4954" y="6400415"/>
            <a:ext cx="4114800" cy="276999"/>
          </a:xfrm>
        </p:spPr>
        <p:txBody>
          <a:bodyPr/>
          <a:lstStyle/>
          <a:p>
            <a:r>
              <a:rPr lang="de-DE" dirty="0"/>
              <a:t>Verkehrsrechtstag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7BE93-B78A-4C6D-AF93-AD8EEB6F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1" name="Grafik 8">
            <a:extLst>
              <a:ext uri="{FF2B5EF4-FFF2-40B4-BE49-F238E27FC236}">
                <a16:creationId xmlns:a16="http://schemas.microsoft.com/office/drawing/2014/main" id="{B42BBF15-DF63-4CEA-8E67-569846F1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72" y="1493134"/>
            <a:ext cx="9043784" cy="45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7CCD74D-7168-4B9D-9B50-BF2562D0074E}"/>
              </a:ext>
            </a:extLst>
          </p:cNvPr>
          <p:cNvSpPr/>
          <p:nvPr/>
        </p:nvSpPr>
        <p:spPr>
          <a:xfrm>
            <a:off x="4764109" y="2534857"/>
            <a:ext cx="2351316" cy="2083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A6C146E-8DEF-43F8-A018-26053B59C1CC}"/>
              </a:ext>
            </a:extLst>
          </p:cNvPr>
          <p:cNvSpPr/>
          <p:nvPr/>
        </p:nvSpPr>
        <p:spPr>
          <a:xfrm>
            <a:off x="9225320" y="2534856"/>
            <a:ext cx="2340000" cy="2083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59ADC3-1D4C-47DD-8EB1-0622A596A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811" y="1734766"/>
            <a:ext cx="2958295" cy="4053600"/>
          </a:xfrm>
        </p:spPr>
        <p:txBody>
          <a:bodyPr/>
          <a:lstStyle/>
          <a:p>
            <a:r>
              <a:rPr lang="de-DE" dirty="0"/>
              <a:t>Einstellung der Verkehrsteilnehmer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186ACDC-6B22-44EF-85AD-E11885C9C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864" y="6123416"/>
            <a:ext cx="3900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kumimoji="0" lang="de-AT" altLang="de-DE" sz="1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ESRA 2 - </a:t>
            </a:r>
            <a:r>
              <a:rPr kumimoji="0" lang="de-DE" altLang="de-DE" sz="12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E-Survey of Road users’ Attitudes</a:t>
            </a:r>
            <a:endParaRPr kumimoji="0" lang="de-DE" altLang="de-DE" sz="12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D6BDC-14AB-460C-8F6F-92157154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Gesellschaft und Unfallgeschehen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B27C17-6233-492D-9437-7B53E5DCA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00" y="2088000"/>
            <a:ext cx="10512000" cy="4053600"/>
          </a:xfrm>
        </p:spPr>
        <p:txBody>
          <a:bodyPr/>
          <a:lstStyle/>
          <a:p>
            <a:r>
              <a:rPr lang="de-DE" dirty="0"/>
              <a:t>% aller freifahrenden Pkw-Lenker, die die vorgeschriebene Höchstgeschwindigkeit überschreiten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D8BE5680-E26B-4A20-B1FF-28B0FEC6E894}"/>
              </a:ext>
            </a:extLst>
          </p:cNvPr>
          <p:cNvGraphicFramePr>
            <a:graphicFrameLocks noGrp="1"/>
          </p:cNvGraphicFramePr>
          <p:nvPr/>
        </p:nvGraphicFramePr>
        <p:xfrm>
          <a:off x="911444" y="2898140"/>
          <a:ext cx="102362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860">
                  <a:extLst>
                    <a:ext uri="{9D8B030D-6E8A-4147-A177-3AD203B41FA5}">
                      <a16:colId xmlns:a16="http://schemas.microsoft.com/office/drawing/2014/main" val="665393140"/>
                    </a:ext>
                  </a:extLst>
                </a:gridCol>
                <a:gridCol w="2049585">
                  <a:extLst>
                    <a:ext uri="{9D8B030D-6E8A-4147-A177-3AD203B41FA5}">
                      <a16:colId xmlns:a16="http://schemas.microsoft.com/office/drawing/2014/main" val="2011477511"/>
                    </a:ext>
                  </a:extLst>
                </a:gridCol>
                <a:gridCol w="2049585">
                  <a:extLst>
                    <a:ext uri="{9D8B030D-6E8A-4147-A177-3AD203B41FA5}">
                      <a16:colId xmlns:a16="http://schemas.microsoft.com/office/drawing/2014/main" val="166339866"/>
                    </a:ext>
                  </a:extLst>
                </a:gridCol>
                <a:gridCol w="2049585">
                  <a:extLst>
                    <a:ext uri="{9D8B030D-6E8A-4147-A177-3AD203B41FA5}">
                      <a16:colId xmlns:a16="http://schemas.microsoft.com/office/drawing/2014/main" val="3554675296"/>
                    </a:ext>
                  </a:extLst>
                </a:gridCol>
                <a:gridCol w="2049585">
                  <a:extLst>
                    <a:ext uri="{9D8B030D-6E8A-4147-A177-3AD203B41FA5}">
                      <a16:colId xmlns:a16="http://schemas.microsoft.com/office/drawing/2014/main" val="360841016"/>
                    </a:ext>
                  </a:extLst>
                </a:gridCol>
              </a:tblGrid>
              <a:tr h="201353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Überschreiter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Überschreiter &gt; 10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Überschreiter &gt; 20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Überschreiter &gt; 30 km/h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9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Ortsgebiet 30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70,80%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22,10%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1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Ortsgebiet 50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45,30%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1,40%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46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Freiland 70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47,80%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15,10%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37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Freiland 100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16,10%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4,90%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1,40%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Autobahn 130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21,20%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85120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AFFB72D-639D-446D-8A35-83221AC2234A}"/>
              </a:ext>
            </a:extLst>
          </p:cNvPr>
          <p:cNvSpPr txBox="1"/>
          <p:nvPr/>
        </p:nvSpPr>
        <p:spPr>
          <a:xfrm>
            <a:off x="864000" y="5544000"/>
            <a:ext cx="582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Quelle: Standarderhebungen des KFV 2018 - 2020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20F2B88-26A1-4918-95CE-ACB9B7CF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4358-9BA7-415F-9FF2-5E9684AEAD09}" type="datetime1">
              <a:rPr lang="de-DE" smtClean="0"/>
              <a:t>24.08.2021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D98CC3D-7F3E-4789-A1ED-5D9C0E2B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78E-06B4-48F1-88F1-7C5FBE3E5D0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25520F-4BBD-4DD2-B1EF-11F6C0B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Verkehrsrechtstag 2021</a:t>
            </a:r>
          </a:p>
        </p:txBody>
      </p:sp>
    </p:spTree>
    <p:extLst>
      <p:ext uri="{BB962C8B-B14F-4D97-AF65-F5344CB8AC3E}">
        <p14:creationId xmlns:p14="http://schemas.microsoft.com/office/powerpoint/2010/main" val="285038026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,  Kapitelfolien">
  <a:themeElements>
    <a:clrScheme name="Benutzerdefiniert 7">
      <a:dk1>
        <a:srgbClr val="000000"/>
      </a:dk1>
      <a:lt1>
        <a:srgbClr val="FFFFFF"/>
      </a:lt1>
      <a:dk2>
        <a:srgbClr val="004899"/>
      </a:dk2>
      <a:lt2>
        <a:srgbClr val="FFFFFF"/>
      </a:lt2>
      <a:accent1>
        <a:srgbClr val="004899"/>
      </a:accent1>
      <a:accent2>
        <a:srgbClr val="9C63A6"/>
      </a:accent2>
      <a:accent3>
        <a:srgbClr val="45AC84"/>
      </a:accent3>
      <a:accent4>
        <a:srgbClr val="DDDE3A"/>
      </a:accent4>
      <a:accent5>
        <a:srgbClr val="AAADAA"/>
      </a:accent5>
      <a:accent6>
        <a:srgbClr val="458CC3"/>
      </a:accent6>
      <a:hlink>
        <a:srgbClr val="004899"/>
      </a:hlink>
      <a:folHlink>
        <a:srgbClr val="9C63A6"/>
      </a:folHlink>
    </a:clrScheme>
    <a:fontScheme name="KF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Verein_16zu9_final.pptx" id="{0AB1D88D-173A-4844-9659-8B5D30790DBD}" vid="{ABD14A07-EAD5-4F5A-9545-D6923CCAA9E1}"/>
    </a:ext>
  </a:extLst>
</a:theme>
</file>

<file path=ppt/theme/theme2.xml><?xml version="1.0" encoding="utf-8"?>
<a:theme xmlns:a="http://schemas.openxmlformats.org/drawingml/2006/main" name="Inhaltsfolien">
  <a:themeElements>
    <a:clrScheme name="Benutzerdefiniert 7">
      <a:dk1>
        <a:srgbClr val="000000"/>
      </a:dk1>
      <a:lt1>
        <a:srgbClr val="FFFFFF"/>
      </a:lt1>
      <a:dk2>
        <a:srgbClr val="004899"/>
      </a:dk2>
      <a:lt2>
        <a:srgbClr val="FFFFFF"/>
      </a:lt2>
      <a:accent1>
        <a:srgbClr val="004899"/>
      </a:accent1>
      <a:accent2>
        <a:srgbClr val="9C63A6"/>
      </a:accent2>
      <a:accent3>
        <a:srgbClr val="45AC84"/>
      </a:accent3>
      <a:accent4>
        <a:srgbClr val="DDDE3A"/>
      </a:accent4>
      <a:accent5>
        <a:srgbClr val="AAADAA"/>
      </a:accent5>
      <a:accent6>
        <a:srgbClr val="458CC3"/>
      </a:accent6>
      <a:hlink>
        <a:srgbClr val="004899"/>
      </a:hlink>
      <a:folHlink>
        <a:srgbClr val="9C63A6"/>
      </a:folHlink>
    </a:clrScheme>
    <a:fontScheme name="KF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Verein_16zu9_final.pptx" id="{0AB1D88D-173A-4844-9659-8B5D30790DBD}" vid="{9B8546F3-6FF0-4421-92E0-5415206FFC5C}"/>
    </a:ext>
  </a:extLst>
</a:theme>
</file>

<file path=ppt/theme/theme3.xml><?xml version="1.0" encoding="utf-8"?>
<a:theme xmlns:a="http://schemas.openxmlformats.org/drawingml/2006/main" name="Schlussfolie">
  <a:themeElements>
    <a:clrScheme name="Benutzerdefiniert 7">
      <a:dk1>
        <a:srgbClr val="000000"/>
      </a:dk1>
      <a:lt1>
        <a:srgbClr val="FFFFFF"/>
      </a:lt1>
      <a:dk2>
        <a:srgbClr val="004899"/>
      </a:dk2>
      <a:lt2>
        <a:srgbClr val="FFFFFF"/>
      </a:lt2>
      <a:accent1>
        <a:srgbClr val="004899"/>
      </a:accent1>
      <a:accent2>
        <a:srgbClr val="9C63A6"/>
      </a:accent2>
      <a:accent3>
        <a:srgbClr val="45AC84"/>
      </a:accent3>
      <a:accent4>
        <a:srgbClr val="DDDE3A"/>
      </a:accent4>
      <a:accent5>
        <a:srgbClr val="AAADAA"/>
      </a:accent5>
      <a:accent6>
        <a:srgbClr val="458CC3"/>
      </a:accent6>
      <a:hlink>
        <a:srgbClr val="004899"/>
      </a:hlink>
      <a:folHlink>
        <a:srgbClr val="9C63A6"/>
      </a:folHlink>
    </a:clrScheme>
    <a:fontScheme name="KF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Verein_16zu9_final.pptx" id="{0AB1D88D-173A-4844-9659-8B5D30790DBD}" vid="{648361B7-3A25-4254-89FF-847EFB26771E}"/>
    </a:ext>
  </a:extLst>
</a:theme>
</file>

<file path=ppt/theme/theme4.xml><?xml version="1.0" encoding="utf-8"?>
<a:theme xmlns:a="http://schemas.openxmlformats.org/drawingml/2006/main" name="1_Inhaltsfolien">
  <a:themeElements>
    <a:clrScheme name="Benutzerdefiniert 7">
      <a:dk1>
        <a:srgbClr val="000000"/>
      </a:dk1>
      <a:lt1>
        <a:srgbClr val="FFFFFF"/>
      </a:lt1>
      <a:dk2>
        <a:srgbClr val="004899"/>
      </a:dk2>
      <a:lt2>
        <a:srgbClr val="FFFFFF"/>
      </a:lt2>
      <a:accent1>
        <a:srgbClr val="004899"/>
      </a:accent1>
      <a:accent2>
        <a:srgbClr val="9C63A6"/>
      </a:accent2>
      <a:accent3>
        <a:srgbClr val="45AC84"/>
      </a:accent3>
      <a:accent4>
        <a:srgbClr val="DDDE3A"/>
      </a:accent4>
      <a:accent5>
        <a:srgbClr val="AAADAA"/>
      </a:accent5>
      <a:accent6>
        <a:srgbClr val="458CC3"/>
      </a:accent6>
      <a:hlink>
        <a:srgbClr val="004899"/>
      </a:hlink>
      <a:folHlink>
        <a:srgbClr val="9C63A6"/>
      </a:folHlink>
    </a:clrScheme>
    <a:fontScheme name="KF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Verein_16zu9_final.pptx" id="{0AB1D88D-173A-4844-9659-8B5D30790DBD}" vid="{9B8546F3-6FF0-4421-92E0-5415206FFC5C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Präsentation_Verein_16zu9_final</Template>
  <TotalTime>0</TotalTime>
  <Words>1557</Words>
  <Application>Microsoft Office PowerPoint</Application>
  <PresentationFormat>Breitbild</PresentationFormat>
  <Paragraphs>358</Paragraphs>
  <Slides>29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29</vt:i4>
      </vt:variant>
    </vt:vector>
  </HeadingPairs>
  <TitlesOfParts>
    <vt:vector size="39" baseType="lpstr">
      <vt:lpstr>Arial</vt:lpstr>
      <vt:lpstr>Calibri</vt:lpstr>
      <vt:lpstr>FrutigerLTCom-BoldCn</vt:lpstr>
      <vt:lpstr>Mangal</vt:lpstr>
      <vt:lpstr>Symbol</vt:lpstr>
      <vt:lpstr>Wingdings</vt:lpstr>
      <vt:lpstr>Titelfolien,  Kapitelfolien</vt:lpstr>
      <vt:lpstr>Inhaltsfolien</vt:lpstr>
      <vt:lpstr>Schlussfolie</vt:lpstr>
      <vt:lpstr>1_Inhaltsfolien</vt:lpstr>
      <vt:lpstr>PowerPoint-Präsentation</vt:lpstr>
      <vt:lpstr>PowerPoint-Präsentation</vt:lpstr>
      <vt:lpstr>Internationaler Vergleich</vt:lpstr>
      <vt:lpstr>Gesellschaft und Unfallgeschehen</vt:lpstr>
      <vt:lpstr>Gesellschaft und Unfallgeschehen</vt:lpstr>
      <vt:lpstr>Internationaler Vergleich</vt:lpstr>
      <vt:lpstr>Internationaler Vergleich</vt:lpstr>
      <vt:lpstr>Internationaler Vergleich</vt:lpstr>
      <vt:lpstr>Gesellschaft und Unfallgeschehen</vt:lpstr>
      <vt:lpstr>Internationaler Vergleich</vt:lpstr>
      <vt:lpstr>Internationaler Vergleich</vt:lpstr>
      <vt:lpstr>Internationaler Vergleich</vt:lpstr>
      <vt:lpstr>Unfallzahlen Österreich</vt:lpstr>
      <vt:lpstr>PowerPoint-Präsentation</vt:lpstr>
      <vt:lpstr>Raser-Novelle BGBl I 2021/154</vt:lpstr>
      <vt:lpstr>Raser-Novelle BGBl I 2021/154</vt:lpstr>
      <vt:lpstr>Raser-Novelle BGBl I 2021/154</vt:lpstr>
      <vt:lpstr>Raser-Novelle</vt:lpstr>
      <vt:lpstr>Fazit: die aktuelle Lage in Österreich</vt:lpstr>
      <vt:lpstr>PowerPoint-Präsentation</vt:lpstr>
      <vt:lpstr>Warum besteht Handlungsbedarf?</vt:lpstr>
      <vt:lpstr>Warum besteht Handlungsbedarf?</vt:lpstr>
      <vt:lpstr>Warum besteht Handlungsbedarf?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Salamon</dc:creator>
  <cp:lastModifiedBy>Michaela Koth-Harring</cp:lastModifiedBy>
  <cp:revision>11</cp:revision>
  <dcterms:created xsi:type="dcterms:W3CDTF">2021-08-16T11:48:04Z</dcterms:created>
  <dcterms:modified xsi:type="dcterms:W3CDTF">2021-08-24T08:12:23Z</dcterms:modified>
</cp:coreProperties>
</file>