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80D0A-3554-4906-A293-8E74A8A75345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7B1CD85-AE42-4B00-B823-904130775DAC}">
      <dgm:prSet phldrT="[Text]"/>
      <dgm:spPr>
        <a:solidFill>
          <a:srgbClr val="FBD105"/>
        </a:solidFill>
      </dgm:spPr>
      <dgm:t>
        <a:bodyPr/>
        <a:lstStyle/>
        <a:p>
          <a:r>
            <a:rPr lang="de-DE" dirty="0"/>
            <a:t>Schranke</a:t>
          </a:r>
          <a:endParaRPr lang="de-AT" dirty="0"/>
        </a:p>
      </dgm:t>
    </dgm:pt>
    <dgm:pt modelId="{38FF204B-33BB-497A-AE06-4045038EE2A3}" type="parTrans" cxnId="{9D2F3741-C16C-427D-8F29-871E7FB0D162}">
      <dgm:prSet/>
      <dgm:spPr/>
      <dgm:t>
        <a:bodyPr/>
        <a:lstStyle/>
        <a:p>
          <a:endParaRPr lang="de-AT"/>
        </a:p>
      </dgm:t>
    </dgm:pt>
    <dgm:pt modelId="{208FDF8E-3657-4501-B1D4-2E8085A7BAFD}" type="sibTrans" cxnId="{9D2F3741-C16C-427D-8F29-871E7FB0D162}">
      <dgm:prSet/>
      <dgm:spPr/>
      <dgm:t>
        <a:bodyPr/>
        <a:lstStyle/>
        <a:p>
          <a:endParaRPr lang="de-AT"/>
        </a:p>
      </dgm:t>
    </dgm:pt>
    <dgm:pt modelId="{DC9BCEFC-E790-4383-BF97-2F09B6C14AD0}">
      <dgm:prSet phldrT="[Text]"/>
      <dgm:spPr/>
      <dgm:t>
        <a:bodyPr/>
        <a:lstStyle/>
        <a:p>
          <a:r>
            <a:rPr lang="de-DE" dirty="0"/>
            <a:t>Rahmen</a:t>
          </a:r>
          <a:endParaRPr lang="de-AT" dirty="0"/>
        </a:p>
      </dgm:t>
    </dgm:pt>
    <dgm:pt modelId="{A72721A7-EE0B-4E66-849B-2F2E01D1F13D}" type="parTrans" cxnId="{44C0FD2F-F2A9-471F-84BB-278464049D3D}">
      <dgm:prSet/>
      <dgm:spPr/>
      <dgm:t>
        <a:bodyPr/>
        <a:lstStyle/>
        <a:p>
          <a:endParaRPr lang="de-AT"/>
        </a:p>
      </dgm:t>
    </dgm:pt>
    <dgm:pt modelId="{C1509F5F-B0F6-40E0-894B-FCEF5666B069}" type="sibTrans" cxnId="{44C0FD2F-F2A9-471F-84BB-278464049D3D}">
      <dgm:prSet/>
      <dgm:spPr/>
      <dgm:t>
        <a:bodyPr/>
        <a:lstStyle/>
        <a:p>
          <a:endParaRPr lang="de-AT"/>
        </a:p>
      </dgm:t>
    </dgm:pt>
    <dgm:pt modelId="{9C9C3D30-9DEE-41DD-A0F4-3F93A40E8E9E}" type="pres">
      <dgm:prSet presAssocID="{3CB80D0A-3554-4906-A293-8E74A8A75345}" presName="compositeShape" presStyleCnt="0">
        <dgm:presLayoutVars>
          <dgm:chMax val="2"/>
          <dgm:dir/>
          <dgm:resizeHandles val="exact"/>
        </dgm:presLayoutVars>
      </dgm:prSet>
      <dgm:spPr/>
    </dgm:pt>
    <dgm:pt modelId="{4A5D27DC-BEB9-4CAE-A397-9549F0748FAE}" type="pres">
      <dgm:prSet presAssocID="{3CB80D0A-3554-4906-A293-8E74A8A75345}" presName="ribbon" presStyleLbl="node1" presStyleIdx="0" presStyleCnt="1"/>
      <dgm:spPr>
        <a:solidFill>
          <a:srgbClr val="FFC000"/>
        </a:solidFill>
      </dgm:spPr>
    </dgm:pt>
    <dgm:pt modelId="{B96E9CDD-A733-49C3-B615-BEB65A801400}" type="pres">
      <dgm:prSet presAssocID="{3CB80D0A-3554-4906-A293-8E74A8A7534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AFA3BD4-4477-495C-976F-95B062079457}" type="pres">
      <dgm:prSet presAssocID="{3CB80D0A-3554-4906-A293-8E74A8A7534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4C0FD2F-F2A9-471F-84BB-278464049D3D}" srcId="{3CB80D0A-3554-4906-A293-8E74A8A75345}" destId="{DC9BCEFC-E790-4383-BF97-2F09B6C14AD0}" srcOrd="1" destOrd="0" parTransId="{A72721A7-EE0B-4E66-849B-2F2E01D1F13D}" sibTransId="{C1509F5F-B0F6-40E0-894B-FCEF5666B069}"/>
    <dgm:cxn modelId="{9D2F3741-C16C-427D-8F29-871E7FB0D162}" srcId="{3CB80D0A-3554-4906-A293-8E74A8A75345}" destId="{57B1CD85-AE42-4B00-B823-904130775DAC}" srcOrd="0" destOrd="0" parTransId="{38FF204B-33BB-497A-AE06-4045038EE2A3}" sibTransId="{208FDF8E-3657-4501-B1D4-2E8085A7BAFD}"/>
    <dgm:cxn modelId="{33AAFE9D-4CBC-4430-9D6B-F58BF472C973}" type="presOf" srcId="{DC9BCEFC-E790-4383-BF97-2F09B6C14AD0}" destId="{4AFA3BD4-4477-495C-976F-95B062079457}" srcOrd="0" destOrd="0" presId="urn:microsoft.com/office/officeart/2005/8/layout/arrow6"/>
    <dgm:cxn modelId="{B8B829AC-9B8E-4D5A-8EA4-1F1D83DC268C}" type="presOf" srcId="{3CB80D0A-3554-4906-A293-8E74A8A75345}" destId="{9C9C3D30-9DEE-41DD-A0F4-3F93A40E8E9E}" srcOrd="0" destOrd="0" presId="urn:microsoft.com/office/officeart/2005/8/layout/arrow6"/>
    <dgm:cxn modelId="{84EAD7E0-104A-4082-A780-60BFD4FBA747}" type="presOf" srcId="{57B1CD85-AE42-4B00-B823-904130775DAC}" destId="{B96E9CDD-A733-49C3-B615-BEB65A801400}" srcOrd="0" destOrd="0" presId="urn:microsoft.com/office/officeart/2005/8/layout/arrow6"/>
    <dgm:cxn modelId="{7E6882A3-0A7F-4B59-8203-3643A912BBEC}" type="presParOf" srcId="{9C9C3D30-9DEE-41DD-A0F4-3F93A40E8E9E}" destId="{4A5D27DC-BEB9-4CAE-A397-9549F0748FAE}" srcOrd="0" destOrd="0" presId="urn:microsoft.com/office/officeart/2005/8/layout/arrow6"/>
    <dgm:cxn modelId="{A36B2F80-9278-479C-A39E-ED53DEA5FF94}" type="presParOf" srcId="{9C9C3D30-9DEE-41DD-A0F4-3F93A40E8E9E}" destId="{B96E9CDD-A733-49C3-B615-BEB65A801400}" srcOrd="1" destOrd="0" presId="urn:microsoft.com/office/officeart/2005/8/layout/arrow6"/>
    <dgm:cxn modelId="{B70507D0-5C09-41F0-B094-71C7370CFBDF}" type="presParOf" srcId="{9C9C3D30-9DEE-41DD-A0F4-3F93A40E8E9E}" destId="{4AFA3BD4-4477-495C-976F-95B06207945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D27DC-BEB9-4CAE-A397-9549F0748FAE}">
      <dsp:nvSpPr>
        <dsp:cNvPr id="0" name=""/>
        <dsp:cNvSpPr/>
      </dsp:nvSpPr>
      <dsp:spPr>
        <a:xfrm>
          <a:off x="310181" y="0"/>
          <a:ext cx="8992432" cy="3596973"/>
        </a:xfrm>
        <a:prstGeom prst="leftRightRibb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E9CDD-A733-49C3-B615-BEB65A801400}">
      <dsp:nvSpPr>
        <dsp:cNvPr id="0" name=""/>
        <dsp:cNvSpPr/>
      </dsp:nvSpPr>
      <dsp:spPr>
        <a:xfrm>
          <a:off x="1389273" y="629470"/>
          <a:ext cx="2967502" cy="17625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4028" rIns="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300" kern="1200" dirty="0"/>
            <a:t>Schranke</a:t>
          </a:r>
          <a:endParaRPr lang="de-AT" sz="6300" kern="1200" dirty="0"/>
        </a:p>
      </dsp:txBody>
      <dsp:txXfrm>
        <a:off x="1389273" y="629470"/>
        <a:ext cx="2967502" cy="1762516"/>
      </dsp:txXfrm>
    </dsp:sp>
    <dsp:sp modelId="{4AFA3BD4-4477-495C-976F-95B062079457}">
      <dsp:nvSpPr>
        <dsp:cNvPr id="0" name=""/>
        <dsp:cNvSpPr/>
      </dsp:nvSpPr>
      <dsp:spPr>
        <a:xfrm>
          <a:off x="4806397" y="1204985"/>
          <a:ext cx="3507048" cy="17625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4028" rIns="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300" kern="1200" dirty="0"/>
            <a:t>Rahmen</a:t>
          </a:r>
          <a:endParaRPr lang="de-AT" sz="6300" kern="1200" dirty="0"/>
        </a:p>
      </dsp:txBody>
      <dsp:txXfrm>
        <a:off x="4806397" y="1204985"/>
        <a:ext cx="3507048" cy="1762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67F6-4C1C-40E7-AA3A-B03B6ADA6B98}" type="datetimeFigureOut">
              <a:rPr lang="de-AT" smtClean="0"/>
              <a:t>16.10.2022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8BFB-BC9D-409A-B58C-DD83265E36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614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oeffentliches-recht.uni-graz.at/d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oeffentliches-recht.uni-graz.at/d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oeffentliches-recht.uni-graz.at/d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03654-B90B-48D2-909D-B8390C79F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CC9500-F191-41EE-85A7-6625D5717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DF3E65-779C-430F-870D-A7A06FEA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301217-64D5-4916-BBE5-2CACEDF3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421D31-CA9F-4A41-AF9D-989F1AE8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21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F19C6-0557-4F44-B90A-1CE1FAEB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509268-377D-4EA9-B596-AC9F9C670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0508ABC-F7E1-40AD-B95A-2BDED078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406E110-DC42-4E88-B4A2-DCD49ACD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899D4C65-6E6B-4230-83DD-386C90DE4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D719F8-65AA-4EAC-A3CE-B94925804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8C7EB1-82F7-4821-A453-8D9A4AF4B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785B6B-D8E5-40BF-9D9F-5AD25F87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DA80B6A-2E85-4753-B8C8-E6186800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EC1E4F6A-456B-4214-9CD6-05EF70ECD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C0293-FB40-44CC-9D73-55B70F45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0EC985-8F2F-438D-921A-FDF904C7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19628-906F-48BA-B831-683EB3FB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278E77-524C-43AC-9BE0-C0E550E7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hlinkClick r:id="rId2"/>
            <a:extLst>
              <a:ext uri="{FF2B5EF4-FFF2-40B4-BE49-F238E27FC236}">
                <a16:creationId xmlns:a16="http://schemas.microsoft.com/office/drawing/2014/main" id="{0AD0322C-2D1E-4421-93E1-D95928C6F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08" y="6358595"/>
            <a:ext cx="1568610" cy="415880"/>
          </a:xfrm>
          <a:prstGeom prst="rect">
            <a:avLst/>
          </a:prstGeom>
        </p:spPr>
      </p:pic>
      <p:pic>
        <p:nvPicPr>
          <p:cNvPr id="10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97627A-2B7F-48EF-8B6B-AF7320084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C1C5D-B32E-4EA8-BB8C-440A8462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EDFA49-22F9-4A72-B3A7-359A10397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9DC952-E74F-4886-9AFB-D28ACB6F0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D6C5512-EFC2-4E47-8BCC-9F03BFE5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E8E2440-EEB4-4BB9-9BBA-4630D1C5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5" name="Grafik 14">
            <a:hlinkClick r:id="rId3"/>
            <a:extLst>
              <a:ext uri="{FF2B5EF4-FFF2-40B4-BE49-F238E27FC236}">
                <a16:creationId xmlns:a16="http://schemas.microsoft.com/office/drawing/2014/main" id="{D19A87A0-DA9B-426B-94EE-1A548ECA5D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46413-E6B0-4871-BE35-85791C55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366E2-7E1A-4A6A-B46E-7DDF684F5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97526F-78D2-450B-98D5-AF1357472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8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496C184-F40C-4CFD-8728-FB8FA9AE4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7C58F63-70A9-4140-BA11-FE188D00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4FFEE65-7404-4556-AD1E-A7FC3FE3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hlinkClick r:id="rId3"/>
            <a:extLst>
              <a:ext uri="{FF2B5EF4-FFF2-40B4-BE49-F238E27FC236}">
                <a16:creationId xmlns:a16="http://schemas.microsoft.com/office/drawing/2014/main" id="{505B57DC-A38E-4A7D-B2D3-FD3B272CF3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BE684-BA2A-4482-B528-69400A35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BED89-355C-4AFF-B831-5D37DDDF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8273F1-A1E3-4DF9-A4BB-5950FA29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73D6BC-CE2B-4646-A362-8220FE9A0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DD8DCE-69F5-4833-99E2-19EC1D718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10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153AD45-7A96-4052-A5DB-CF69B00EE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B258F8D9-DE44-4FED-B5DF-9C6E8410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31FAF5E-1A42-49A2-92AE-E140D0C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5" name="Grafik 14">
            <a:hlinkClick r:id="rId3"/>
            <a:extLst>
              <a:ext uri="{FF2B5EF4-FFF2-40B4-BE49-F238E27FC236}">
                <a16:creationId xmlns:a16="http://schemas.microsoft.com/office/drawing/2014/main" id="{72B4CD1F-6653-4F71-B338-ABECFB1A62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383973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A306B-B9F0-4431-8CBF-F2F29093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6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C5B6FC-9D07-4FA6-A4E1-1E73E51B3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5B23777-1C19-4D3D-A9B4-00071B43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95F98BE-31FF-45AC-A019-0ACD0CE4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>
            <a:hlinkClick r:id="rId3"/>
            <a:extLst>
              <a:ext uri="{FF2B5EF4-FFF2-40B4-BE49-F238E27FC236}">
                <a16:creationId xmlns:a16="http://schemas.microsoft.com/office/drawing/2014/main" id="{AABE868B-D61B-42C4-919F-C8D032809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138A165-5901-44CC-960E-0F191D501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A5B83B0-E2C5-4003-88C9-DC8D588C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5F0C119-E002-44EF-BDA4-B0C76A92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>
            <a:hlinkClick r:id="rId3"/>
            <a:extLst>
              <a:ext uri="{FF2B5EF4-FFF2-40B4-BE49-F238E27FC236}">
                <a16:creationId xmlns:a16="http://schemas.microsoft.com/office/drawing/2014/main" id="{A24C6A70-7C40-4DB1-A7B2-0B502B5952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66D18-A658-49C8-A002-63833C37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0A2D8A-1754-4AC3-9BA3-892B1B96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511E05-BB21-45DB-83A4-A09D9424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DAB1BB-8AD6-4012-8D1F-6AF135FA3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85C0CE6-A031-46BC-9794-53A94F1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DFE591-B60D-45CA-A7AA-F3C98136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hlinkClick r:id="rId3"/>
            <a:extLst>
              <a:ext uri="{FF2B5EF4-FFF2-40B4-BE49-F238E27FC236}">
                <a16:creationId xmlns:a16="http://schemas.microsoft.com/office/drawing/2014/main" id="{FB27AF0B-3999-429F-8FF7-30829D1BDB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AF524-FEC6-4BA7-94B0-6408FA6F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821444-36A4-48A2-AC86-6030BAD6E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437879-4781-4323-875F-27CD660B0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2F3474F9-6553-4262-AAC8-BF232C41F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30188"/>
            <a:ext cx="2191512" cy="520451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D6A2542-8888-44AA-9A16-DEB7E5A0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481" y="6383973"/>
            <a:ext cx="5206639" cy="365125"/>
          </a:xfrm>
        </p:spPr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B8CD331-1959-4674-9DEE-D2161B04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720" y="6383973"/>
            <a:ext cx="864079" cy="365125"/>
          </a:xfrm>
        </p:spPr>
        <p:txBody>
          <a:bodyPr/>
          <a:lstStyle/>
          <a:p>
            <a:fld id="{97E0D5F7-9C7B-438D-A31F-B5383D55DA47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hlinkClick r:id="rId3"/>
            <a:extLst>
              <a:ext uri="{FF2B5EF4-FFF2-40B4-BE49-F238E27FC236}">
                <a16:creationId xmlns:a16="http://schemas.microsoft.com/office/drawing/2014/main" id="{F302020F-67C9-4817-AB19-5AF8D041BB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333218"/>
            <a:ext cx="1568610" cy="4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5BE2F73-CD20-4053-A051-BC4B334A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1C3CB1-8FC8-470D-9CC4-30A98BED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2A1DE-F22F-4F9A-9E96-D9B58663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6F1FB4-F6E0-4E3B-B992-11606F6B8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08768-38BA-40DB-BD2A-34B7217CF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7D77-ED2C-49C5-BCC1-C85DB15BB441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50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effentliches-recht.uni-graz.at/de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CCFA8-5FD7-4613-94A9-8C54A3C14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199" y="58678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de-AT" sz="2800" b="1" dirty="0">
                <a:effectLst/>
                <a:cs typeface="Times New Roman" panose="02020603050405020304" pitchFamily="18" charset="0"/>
              </a:rPr>
              <a:t>Klimaschutz - Verfassungsrechtliche Aspekte in Österreich  für den Bereich Mobilität</a:t>
            </a:r>
            <a:br>
              <a:rPr lang="de-A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2ED2AD-C7B9-436C-A78E-1D7C1C26B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199" y="3036121"/>
            <a:ext cx="9755076" cy="2262606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Univ.-Prof. Dr. Maria Bertel</a:t>
            </a:r>
          </a:p>
          <a:p>
            <a:pPr algn="l"/>
            <a:r>
              <a:rPr lang="de-DE" dirty="0"/>
              <a:t>Institut für Öffentliches Recht und Politikwissenschaft</a:t>
            </a:r>
          </a:p>
          <a:p>
            <a:pPr algn="l"/>
            <a:r>
              <a:rPr lang="de-DE" dirty="0"/>
              <a:t>Universität Graz</a:t>
            </a:r>
          </a:p>
          <a:p>
            <a:pPr algn="l"/>
            <a:endParaRPr lang="de-DE" dirty="0"/>
          </a:p>
          <a:p>
            <a:pPr algn="l"/>
            <a:r>
              <a:rPr lang="de-DE" i="1" dirty="0"/>
              <a:t>maria.bertel@uni-graz.at</a:t>
            </a:r>
            <a:endParaRPr lang="de-AT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A2D3B8B-4505-4D90-8D84-C9D6C81D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05" y="184074"/>
            <a:ext cx="3835400" cy="127846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02DAF99-785B-4DF8-8710-D8D6A1B4AEF7}"/>
              </a:ext>
            </a:extLst>
          </p:cNvPr>
          <p:cNvSpPr/>
          <p:nvPr/>
        </p:nvSpPr>
        <p:spPr>
          <a:xfrm>
            <a:off x="1208199" y="2735853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hlinkClick r:id="rId3"/>
            <a:extLst>
              <a:ext uri="{FF2B5EF4-FFF2-40B4-BE49-F238E27FC236}">
                <a16:creationId xmlns:a16="http://schemas.microsoft.com/office/drawing/2014/main" id="{5F96C93A-B9B7-4A8D-92E0-D67396F7A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8" y="5678507"/>
            <a:ext cx="2171205" cy="5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9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Klimaschutz und Klimawandelanpassung im Bereich Mobilität III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lvl="1"/>
            <a:endParaRPr lang="de-AT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 err="1"/>
              <a:t>Bsp</a:t>
            </a:r>
            <a:r>
              <a:rPr lang="de-DE" sz="3600" dirty="0"/>
              <a:t> I: Klimacheck</a:t>
            </a:r>
          </a:p>
          <a:p>
            <a:pPr marL="0" indent="0">
              <a:buNone/>
            </a:pPr>
            <a:r>
              <a:rPr lang="de-DE" sz="3600" dirty="0" err="1"/>
              <a:t>Bsp</a:t>
            </a:r>
            <a:r>
              <a:rPr lang="de-DE" sz="3600" dirty="0"/>
              <a:t> II: Innovation ermöglichen</a:t>
            </a:r>
          </a:p>
          <a:p>
            <a:pPr marL="0" indent="0">
              <a:buNone/>
            </a:pPr>
            <a:r>
              <a:rPr lang="de-DE" sz="3600" dirty="0" err="1"/>
              <a:t>Bsp</a:t>
            </a:r>
            <a:r>
              <a:rPr lang="de-DE" sz="3600" dirty="0"/>
              <a:t> III: Verkehrsprotokoll der Alpenkonvention umsetzen</a:t>
            </a:r>
          </a:p>
          <a:p>
            <a:endParaRPr lang="de-DE" sz="3600" dirty="0"/>
          </a:p>
          <a:p>
            <a:endParaRPr lang="de-AT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10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3E7C2B-23BC-61C8-6780-CF78DB1D35B5}"/>
              </a:ext>
            </a:extLst>
          </p:cNvPr>
          <p:cNvSpPr/>
          <p:nvPr/>
        </p:nvSpPr>
        <p:spPr>
          <a:xfrm>
            <a:off x="838199" y="2311785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74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986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Fazit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11</a:t>
            </a:fld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FF23C2E-5E60-C056-ADEE-A13AB7F5F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Gesetzgeberischer Gestaltungsspielraum</a:t>
            </a:r>
          </a:p>
          <a:p>
            <a:endParaRPr lang="de-AT" dirty="0"/>
          </a:p>
          <a:p>
            <a:r>
              <a:rPr lang="de-AT" dirty="0"/>
              <a:t>Vollziehung: weitgehend von Gesetzgeber abhängig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C0E7364-1ADD-C5AE-ECAE-F4F0CFB24901}"/>
              </a:ext>
            </a:extLst>
          </p:cNvPr>
          <p:cNvSpPr/>
          <p:nvPr/>
        </p:nvSpPr>
        <p:spPr>
          <a:xfrm>
            <a:off x="838198" y="1920689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08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Vielen herzlichen Dank …</a:t>
            </a:r>
            <a:endParaRPr lang="de-AT">
              <a:solidFill>
                <a:srgbClr val="FFFFFF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FF23C2E-5E60-C056-ADEE-A13AB7F5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… für Ihre Aufmerksamkeit!!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DE" dirty="0"/>
              <a:t>Univ.-Prof. Dr. Maria Bertel</a:t>
            </a:r>
          </a:p>
          <a:p>
            <a:pPr marL="0" indent="0">
              <a:buNone/>
            </a:pPr>
            <a:r>
              <a:rPr lang="de-DE" dirty="0"/>
              <a:t>Institut für Öffentliches Recht und Politikwissenschaft</a:t>
            </a:r>
          </a:p>
          <a:p>
            <a:pPr marL="0" indent="0">
              <a:buNone/>
            </a:pPr>
            <a:r>
              <a:rPr lang="de-DE" dirty="0"/>
              <a:t>Universität Graz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maria.bertel@uni-graz.at</a:t>
            </a:r>
            <a:endParaRPr lang="de-AT" i="1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Maria Bertel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E0D5F7-9C7B-438D-A31F-B5383D55DA47}" type="slidenum">
              <a:rPr lang="de-AT" smtClean="0"/>
              <a:pPr>
                <a:spcAft>
                  <a:spcPts val="600"/>
                </a:spcAft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73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Überblick</a:t>
            </a:r>
            <a:endParaRPr lang="de-AT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691353" cy="5585619"/>
          </a:xfrm>
        </p:spPr>
        <p:txBody>
          <a:bodyPr anchor="ctr">
            <a:normAutofit/>
          </a:bodyPr>
          <a:lstStyle/>
          <a:p>
            <a:r>
              <a:rPr lang="de-DE" sz="2400" dirty="0"/>
              <a:t>Begriffliches: Klimaschutz und Klimawandelanpassung</a:t>
            </a:r>
          </a:p>
          <a:p>
            <a:r>
              <a:rPr lang="de-DE" sz="2400" dirty="0"/>
              <a:t>Klimaschutz und Klimawandelanpassung im Verfassungsrecht</a:t>
            </a:r>
          </a:p>
          <a:p>
            <a:pPr lvl="1"/>
            <a:r>
              <a:rPr lang="de-DE" dirty="0"/>
              <a:t>Klimaschutz und Klimawandelanpassung als Ziele der Verfassung?</a:t>
            </a:r>
          </a:p>
          <a:p>
            <a:pPr lvl="1"/>
            <a:r>
              <a:rPr lang="de-DE" dirty="0"/>
              <a:t>Grundrecht auf Klimaschutz und Klimawandelanpassung?</a:t>
            </a:r>
          </a:p>
          <a:p>
            <a:pPr lvl="1"/>
            <a:r>
              <a:rPr lang="de-DE" dirty="0"/>
              <a:t>Klima(</a:t>
            </a:r>
            <a:r>
              <a:rPr lang="de-DE" dirty="0" err="1"/>
              <a:t>schutz</a:t>
            </a:r>
            <a:r>
              <a:rPr lang="de-DE" dirty="0"/>
              <a:t>)recht als Querschnittsmaterie</a:t>
            </a:r>
          </a:p>
          <a:p>
            <a:pPr lvl="1"/>
            <a:r>
              <a:rPr lang="de-DE" dirty="0"/>
              <a:t>Folgen für Gesetzgebung und Vollziehung</a:t>
            </a:r>
          </a:p>
          <a:p>
            <a:r>
              <a:rPr lang="de-AT" sz="2400" dirty="0"/>
              <a:t>Klimaschutz und Klimawandelanpassung als verfassungsrechtliche Vorgabe für den Bereich Mobilität</a:t>
            </a:r>
          </a:p>
          <a:p>
            <a:pPr lvl="1"/>
            <a:r>
              <a:rPr lang="de-AT" dirty="0"/>
              <a:t>Handlungspflicht?</a:t>
            </a:r>
          </a:p>
          <a:p>
            <a:pPr lvl="1"/>
            <a:r>
              <a:rPr lang="de-AT" dirty="0"/>
              <a:t>Fallbeispiele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Maria Bertel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E0D5F7-9C7B-438D-A31F-B5383D55DA47}" type="slidenum">
              <a:rPr lang="de-AT" smtClean="0"/>
              <a:pPr>
                <a:spcAft>
                  <a:spcPts val="600"/>
                </a:spcAft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181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Begriffliches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0325" y="2104707"/>
            <a:ext cx="5181600" cy="3865245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de-AT" sz="2800" dirty="0"/>
              <a:t>Klimawandelanpassung</a:t>
            </a:r>
          </a:p>
          <a:p>
            <a:pPr lvl="1"/>
            <a:endParaRPr lang="de-AT" dirty="0"/>
          </a:p>
          <a:p>
            <a:pPr marL="457200" lvl="1" indent="0">
              <a:buNone/>
            </a:pPr>
            <a:r>
              <a:rPr lang="de-AT" sz="2800" dirty="0"/>
              <a:t>= </a:t>
            </a:r>
            <a:r>
              <a:rPr lang="de-DE" sz="2800" dirty="0"/>
              <a:t>sich mit bereits erfolgten Klimaänderungen zu arrangieren und auf zu erwartende Änderungen einzustellen</a:t>
            </a:r>
            <a:endParaRPr lang="de-AT" sz="2800" dirty="0"/>
          </a:p>
          <a:p>
            <a:pPr marL="457200" lvl="1" indent="0">
              <a:buNone/>
            </a:pPr>
            <a:endParaRPr lang="de-AT" dirty="0"/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019EA9E-14D0-1D8F-AA95-D0BFC036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150" y="2104707"/>
            <a:ext cx="5181600" cy="3865245"/>
          </a:xfrm>
        </p:spPr>
        <p:txBody>
          <a:bodyPr/>
          <a:lstStyle/>
          <a:p>
            <a:r>
              <a:rPr lang="de-DE" dirty="0"/>
              <a:t>Klimaschutz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= </a:t>
            </a:r>
            <a:r>
              <a:rPr lang="de-DE" dirty="0" err="1"/>
              <a:t>idR</a:t>
            </a:r>
            <a:r>
              <a:rPr lang="de-DE" dirty="0"/>
              <a:t>: Verringerung von Treibhausgasen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3</a:t>
            </a:fld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186615-DBD1-0392-8736-ACBE3E1165F4}"/>
              </a:ext>
            </a:extLst>
          </p:cNvPr>
          <p:cNvSpPr/>
          <p:nvPr/>
        </p:nvSpPr>
        <p:spPr>
          <a:xfrm>
            <a:off x="838200" y="1476898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100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Verfassungsrecht und Klima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lvl="1"/>
            <a:endParaRPr lang="de-AT" sz="3600" dirty="0"/>
          </a:p>
          <a:p>
            <a:pPr lvl="1"/>
            <a:endParaRPr lang="de-AT" sz="3600" dirty="0"/>
          </a:p>
          <a:p>
            <a:pPr lvl="1"/>
            <a:r>
              <a:rPr lang="de-AT" sz="3600" dirty="0"/>
              <a:t>Staatsziel Klimaschutz?</a:t>
            </a:r>
          </a:p>
          <a:p>
            <a:pPr marL="457200" lvl="1" indent="0">
              <a:buNone/>
            </a:pPr>
            <a:endParaRPr lang="de-AT" sz="3600" dirty="0"/>
          </a:p>
          <a:p>
            <a:pPr lvl="1"/>
            <a:r>
              <a:rPr lang="de-AT" sz="3600" dirty="0"/>
              <a:t>Staatsziel Klimawandelanpassung?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AT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4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1F8E3-15BB-1B34-A8FD-66552088F885}"/>
              </a:ext>
            </a:extLst>
          </p:cNvPr>
          <p:cNvSpPr/>
          <p:nvPr/>
        </p:nvSpPr>
        <p:spPr>
          <a:xfrm>
            <a:off x="838200" y="1644969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8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Verfassungsrecht und Klima II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lvl="1"/>
            <a:endParaRPr lang="de-AT" sz="3600" dirty="0"/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Grundrecht auf Klimaschutz?</a:t>
            </a:r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Grundrecht auf Klimawandelanpassung?</a:t>
            </a:r>
          </a:p>
          <a:p>
            <a:endParaRPr lang="de-DE" sz="3600" dirty="0"/>
          </a:p>
          <a:p>
            <a:endParaRPr lang="de-AT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5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EC3E704-2D6D-7486-4E8A-02887AB11F6D}"/>
              </a:ext>
            </a:extLst>
          </p:cNvPr>
          <p:cNvSpPr/>
          <p:nvPr/>
        </p:nvSpPr>
        <p:spPr>
          <a:xfrm>
            <a:off x="838200" y="1531289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18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Verfassungsrecht und Klima III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lvl="1"/>
            <a:endParaRPr lang="de-AT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Klima(</a:t>
            </a:r>
            <a:r>
              <a:rPr lang="de-DE" sz="3600" dirty="0" err="1"/>
              <a:t>schutz</a:t>
            </a:r>
            <a:r>
              <a:rPr lang="de-DE" sz="3600" dirty="0"/>
              <a:t>)recht als Querschnittsmaterie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endParaRPr lang="de-DE" sz="3600" dirty="0"/>
          </a:p>
          <a:p>
            <a:endParaRPr lang="de-AT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6</a:t>
            </a:fld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1C7BA6-317F-2F13-6D60-3EE34FBB69AB}"/>
              </a:ext>
            </a:extLst>
          </p:cNvPr>
          <p:cNvSpPr/>
          <p:nvPr/>
        </p:nvSpPr>
        <p:spPr>
          <a:xfrm>
            <a:off x="838200" y="1524000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39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Verfassungsrecht und Klima IV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lvl="1"/>
            <a:endParaRPr lang="de-AT" sz="3600" dirty="0"/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Folgen für die Gesetzgebung und Vollziehung</a:t>
            </a:r>
          </a:p>
          <a:p>
            <a:pPr marL="457200" lvl="1" indent="0">
              <a:buNone/>
            </a:pPr>
            <a:endParaRPr lang="de-DE" sz="3600" dirty="0"/>
          </a:p>
          <a:p>
            <a:pPr marL="457200" lvl="1" indent="0">
              <a:buNone/>
            </a:pPr>
            <a:endParaRPr lang="de-DE" sz="3600" dirty="0"/>
          </a:p>
          <a:p>
            <a:pPr marL="457200" lvl="1" indent="0">
              <a:buNone/>
            </a:pPr>
            <a:r>
              <a:rPr lang="de-DE" sz="3600" dirty="0"/>
              <a:t>				</a:t>
            </a:r>
            <a:r>
              <a:rPr lang="de-DE" sz="3600" dirty="0" err="1"/>
              <a:t>insbes</a:t>
            </a:r>
            <a:r>
              <a:rPr lang="de-DE" sz="3600" dirty="0"/>
              <a:t> Handlungsmaßstab</a:t>
            </a:r>
          </a:p>
          <a:p>
            <a:pPr marL="457200" lvl="1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endParaRPr lang="de-DE" sz="3600" dirty="0"/>
          </a:p>
          <a:p>
            <a:endParaRPr lang="de-AT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7</a:t>
            </a:fld>
            <a:endParaRPr lang="de-AT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A0FFAD24-E796-6A3F-FDC7-3E5CF71827E5}"/>
              </a:ext>
            </a:extLst>
          </p:cNvPr>
          <p:cNvSpPr/>
          <p:nvPr/>
        </p:nvSpPr>
        <p:spPr>
          <a:xfrm>
            <a:off x="2729946" y="4483791"/>
            <a:ext cx="1603513" cy="490331"/>
          </a:xfrm>
          <a:prstGeom prst="rightArrow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E3F7F9B-EFE1-CB55-44E1-9EB9A455AFD3}"/>
              </a:ext>
            </a:extLst>
          </p:cNvPr>
          <p:cNvSpPr/>
          <p:nvPr/>
        </p:nvSpPr>
        <p:spPr>
          <a:xfrm>
            <a:off x="838200" y="1524000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022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9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Klimaschutz und Klimawandelanpassung im Bereich Mobilität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D1D2-C67D-2F7A-B988-54B5B9B3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lvl="1"/>
            <a:endParaRPr lang="de-AT" sz="3600" dirty="0"/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Handlungsmaßstab</a:t>
            </a:r>
          </a:p>
          <a:p>
            <a:pPr marL="457200" lvl="1" indent="0">
              <a:buNone/>
            </a:pPr>
            <a:endParaRPr lang="de-DE" sz="3600" dirty="0"/>
          </a:p>
          <a:p>
            <a:pPr marL="457200" lvl="1" indent="0">
              <a:buNone/>
            </a:pPr>
            <a:r>
              <a:rPr lang="de-DE" sz="3600" dirty="0"/>
              <a:t>			</a:t>
            </a:r>
            <a:r>
              <a:rPr lang="de-DE" sz="3600" dirty="0" err="1"/>
              <a:t>insbes</a:t>
            </a:r>
            <a:r>
              <a:rPr lang="de-DE" sz="3600" dirty="0"/>
              <a:t> unverbindliche „Strategien“</a:t>
            </a:r>
          </a:p>
          <a:p>
            <a:pPr marL="0" indent="0">
              <a:buNone/>
            </a:pPr>
            <a:endParaRPr lang="de-DE" sz="3600" dirty="0"/>
          </a:p>
          <a:p>
            <a:endParaRPr lang="de-DE" sz="3600" dirty="0"/>
          </a:p>
          <a:p>
            <a:endParaRPr lang="de-AT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8</a:t>
            </a:fld>
            <a:endParaRPr lang="de-AT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A0FFAD24-E796-6A3F-FDC7-3E5CF71827E5}"/>
              </a:ext>
            </a:extLst>
          </p:cNvPr>
          <p:cNvSpPr/>
          <p:nvPr/>
        </p:nvSpPr>
        <p:spPr>
          <a:xfrm>
            <a:off x="1722781" y="3850481"/>
            <a:ext cx="1603513" cy="490331"/>
          </a:xfrm>
          <a:prstGeom prst="rightArrow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5D3100-1B17-3778-AA67-266EB0EED921}"/>
              </a:ext>
            </a:extLst>
          </p:cNvPr>
          <p:cNvSpPr/>
          <p:nvPr/>
        </p:nvSpPr>
        <p:spPr>
          <a:xfrm>
            <a:off x="838199" y="2378045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627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6550C-F3F1-65B4-C0B8-90E5D836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79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Klimaschutz und Klimawandelanpassung im Bereich Mobilität II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99C184-4879-FF3A-4637-85E4A91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Maria Bertel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F1A48-36E3-3790-D41E-845B394A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D5F7-9C7B-438D-A31F-B5383D55DA47}" type="slidenum">
              <a:rPr lang="de-AT" smtClean="0"/>
              <a:t>9</a:t>
            </a:fld>
            <a:endParaRPr lang="de-AT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868A8E21-E10D-F994-44D0-EA738E117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58497"/>
              </p:ext>
            </p:extLst>
          </p:nvPr>
        </p:nvGraphicFramePr>
        <p:xfrm>
          <a:off x="876925" y="2643041"/>
          <a:ext cx="9612795" cy="359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DC9BD943-02C8-DB0A-0D70-F02BABDED957}"/>
              </a:ext>
            </a:extLst>
          </p:cNvPr>
          <p:cNvSpPr/>
          <p:nvPr/>
        </p:nvSpPr>
        <p:spPr>
          <a:xfrm>
            <a:off x="838199" y="2301428"/>
            <a:ext cx="8734425" cy="45719"/>
          </a:xfrm>
          <a:prstGeom prst="rect">
            <a:avLst/>
          </a:prstGeom>
          <a:solidFill>
            <a:srgbClr val="FBD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65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Breitbild</PresentationFormat>
  <Paragraphs>109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</vt:lpstr>
      <vt:lpstr>Klimaschutz - Verfassungsrechtliche Aspekte in Österreich  für den Bereich Mobilität </vt:lpstr>
      <vt:lpstr>Überblick</vt:lpstr>
      <vt:lpstr>Begriffliches</vt:lpstr>
      <vt:lpstr>Verfassungsrecht und Klima I</vt:lpstr>
      <vt:lpstr>Verfassungsrecht und Klima II</vt:lpstr>
      <vt:lpstr>Verfassungsrecht und Klima III</vt:lpstr>
      <vt:lpstr>Verfassungsrecht und Klima IV</vt:lpstr>
      <vt:lpstr>Klimaschutz und Klimawandelanpassung im Bereich Mobilität I</vt:lpstr>
      <vt:lpstr>Klimaschutz und Klimawandelanpassung im Bereich Mobilität II</vt:lpstr>
      <vt:lpstr>Klimaschutz und Klimawandelanpassung im Bereich Mobilität III</vt:lpstr>
      <vt:lpstr>Fazit</vt:lpstr>
      <vt:lpstr>Vielen herzlichen Dank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Musterfoliensatz</dc:title>
  <dc:creator>Hofer, Annemarie (annemarie.hofer@uni-graz.at)</dc:creator>
  <cp:lastModifiedBy>Maria Ph.</cp:lastModifiedBy>
  <cp:revision>24</cp:revision>
  <dcterms:created xsi:type="dcterms:W3CDTF">2021-04-19T11:27:20Z</dcterms:created>
  <dcterms:modified xsi:type="dcterms:W3CDTF">2022-10-16T17:56:24Z</dcterms:modified>
</cp:coreProperties>
</file>