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DB522-37E2-47D2-915E-908C728E793A}" type="datetimeFigureOut">
              <a:rPr lang="de-AT" smtClean="0"/>
              <a:t>12.10.2022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CBFB8-7EC5-4933-987E-E36614129E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1361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E28CC-31BE-4A24-B4EF-6A5D5C171B63}" type="datetimeFigureOut">
              <a:rPr lang="de-AT" smtClean="0"/>
              <a:t>12.10.2022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257FC-EB9F-452E-AA77-4EEF656D6B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4346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257FC-EB9F-452E-AA77-4EEF656D6B63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4436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257FC-EB9F-452E-AA77-4EEF656D6B63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7739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257FC-EB9F-452E-AA77-4EEF656D6B63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533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257FC-EB9F-452E-AA77-4EEF656D6B63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2344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257FC-EB9F-452E-AA77-4EEF656D6B63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4141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257FC-EB9F-452E-AA77-4EEF656D6B63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67350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257FC-EB9F-452E-AA77-4EEF656D6B63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1982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BD15-B11D-4FD4-BDBA-44F4F6AB27B8}" type="datetimeFigureOut">
              <a:rPr lang="de-AT" smtClean="0"/>
              <a:t>12.10.2022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C9E5-E749-437B-80D3-2D19A138F0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628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BD15-B11D-4FD4-BDBA-44F4F6AB27B8}" type="datetimeFigureOut">
              <a:rPr lang="de-AT" smtClean="0"/>
              <a:t>12.10.2022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C9E5-E749-437B-80D3-2D19A138F0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486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BD15-B11D-4FD4-BDBA-44F4F6AB27B8}" type="datetimeFigureOut">
              <a:rPr lang="de-AT" smtClean="0"/>
              <a:t>12.10.2022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C9E5-E749-437B-80D3-2D19A138F0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763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BD15-B11D-4FD4-BDBA-44F4F6AB27B8}" type="datetimeFigureOut">
              <a:rPr lang="de-AT" smtClean="0"/>
              <a:t>12.10.2022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C9E5-E749-437B-80D3-2D19A138F0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163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BD15-B11D-4FD4-BDBA-44F4F6AB27B8}" type="datetimeFigureOut">
              <a:rPr lang="de-AT" smtClean="0"/>
              <a:t>12.10.2022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C9E5-E749-437B-80D3-2D19A138F0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674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BD15-B11D-4FD4-BDBA-44F4F6AB27B8}" type="datetimeFigureOut">
              <a:rPr lang="de-AT" smtClean="0"/>
              <a:t>12.10.2022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C9E5-E749-437B-80D3-2D19A138F0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808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BD15-B11D-4FD4-BDBA-44F4F6AB27B8}" type="datetimeFigureOut">
              <a:rPr lang="de-AT" smtClean="0"/>
              <a:t>12.10.2022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C9E5-E749-437B-80D3-2D19A138F0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293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BD15-B11D-4FD4-BDBA-44F4F6AB27B8}" type="datetimeFigureOut">
              <a:rPr lang="de-AT" smtClean="0"/>
              <a:t>12.10.2022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C9E5-E749-437B-80D3-2D19A138F0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497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BD15-B11D-4FD4-BDBA-44F4F6AB27B8}" type="datetimeFigureOut">
              <a:rPr lang="de-AT" smtClean="0"/>
              <a:t>12.10.2022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C9E5-E749-437B-80D3-2D19A138F0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6237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BD15-B11D-4FD4-BDBA-44F4F6AB27B8}" type="datetimeFigureOut">
              <a:rPr lang="de-AT" smtClean="0"/>
              <a:t>12.10.2022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C9E5-E749-437B-80D3-2D19A138F0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502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BD15-B11D-4FD4-BDBA-44F4F6AB27B8}" type="datetimeFigureOut">
              <a:rPr lang="de-AT" smtClean="0"/>
              <a:t>12.10.2022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C9E5-E749-437B-80D3-2D19A138F0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365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EBD15-B11D-4FD4-BDBA-44F4F6AB27B8}" type="datetimeFigureOut">
              <a:rPr lang="de-AT" smtClean="0"/>
              <a:t>12.10.2022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7C9E5-E749-437B-80D3-2D19A138F0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082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>
                <a:solidFill>
                  <a:schemeClr val="accent6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REFORM DER BAUMHAFTUNG</a:t>
            </a:r>
            <a:endParaRPr lang="de-AT" dirty="0">
              <a:solidFill>
                <a:schemeClr val="accent6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063856"/>
            <a:ext cx="9144000" cy="1655762"/>
          </a:xfrm>
        </p:spPr>
        <p:txBody>
          <a:bodyPr/>
          <a:lstStyle/>
          <a:p>
            <a:r>
              <a:rPr lang="de-AT" dirty="0" smtClean="0">
                <a:latin typeface="Segoe UI" panose="020B0502040204020203" pitchFamily="34" charset="0"/>
                <a:cs typeface="Segoe UI" panose="020B0502040204020203" pitchFamily="34" charset="0"/>
              </a:rPr>
              <a:t>Mag. Barbara Borkowski</a:t>
            </a:r>
          </a:p>
          <a:p>
            <a:r>
              <a:rPr lang="de-AT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Bundesministerium für Justiz</a:t>
            </a:r>
            <a:endParaRPr lang="de-AT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6" name="Gerader Verbinder 5"/>
          <p:cNvCxnSpPr/>
          <p:nvPr/>
        </p:nvCxnSpPr>
        <p:spPr>
          <a:xfrm flipV="1">
            <a:off x="2045854" y="3694545"/>
            <a:ext cx="8100291" cy="9237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05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AT" dirty="0" smtClean="0">
                <a:solidFill>
                  <a:schemeClr val="accent6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Geschichte der Baumhaftung</a:t>
            </a:r>
            <a:endParaRPr lang="de-AT" dirty="0">
              <a:solidFill>
                <a:schemeClr val="accent6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Ältere </a:t>
            </a:r>
            <a:r>
              <a:rPr lang="de-AT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Judikaturlinie</a:t>
            </a: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: analoge Anwendung des § 1319 ABGB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Beweislastumkehr</a:t>
            </a:r>
            <a:endParaRPr lang="de-AT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Jüngere </a:t>
            </a:r>
            <a:r>
              <a:rPr lang="de-AT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Rsp</a:t>
            </a: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: keine derart strenge Haftung mehr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Praxis der überbordenden Schnitte und Fällungen von </a:t>
            </a: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Bäumen</a:t>
            </a:r>
            <a:endParaRPr lang="de-AT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ö</a:t>
            </a: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kologischer Wert </a:t>
            </a:r>
            <a:r>
              <a:rPr lang="de-AT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des Baumes</a:t>
            </a:r>
            <a:endParaRPr lang="de-AT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05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AT" dirty="0" smtClean="0">
                <a:solidFill>
                  <a:schemeClr val="accent6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Geschichte der Baumhaftung</a:t>
            </a:r>
            <a:endParaRPr lang="de-AT" dirty="0">
              <a:solidFill>
                <a:schemeClr val="accent6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Skepsis gegenüber gesetzlicher Regelung (</a:t>
            </a:r>
            <a:r>
              <a:rPr lang="de-AT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vgl</a:t>
            </a:r>
            <a:r>
              <a:rPr lang="de-AT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Alm- und Weidetierhaftung</a:t>
            </a: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)</a:t>
            </a:r>
            <a:endParaRPr lang="de-AT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zunächst </a:t>
            </a:r>
            <a:r>
              <a:rPr lang="de-AT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diskursive Ebene mit Experten aus unterschiedlichen </a:t>
            </a: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Bereichen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insb</a:t>
            </a: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auch Forst- und Baumsicherungsexperten</a:t>
            </a:r>
            <a:endParaRPr lang="de-AT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Symposien in Hainburg und </a:t>
            </a:r>
            <a:r>
              <a:rPr lang="de-AT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Traunkirchen</a:t>
            </a:r>
            <a:endParaRPr lang="de-AT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Entwurf einer speziellen </a:t>
            </a: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Haftungsbestimmung </a:t>
            </a:r>
            <a:r>
              <a:rPr lang="de-AT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im ABGB</a:t>
            </a:r>
          </a:p>
          <a:p>
            <a:pPr>
              <a:buClr>
                <a:schemeClr val="accent6"/>
              </a:buClr>
            </a:pPr>
            <a:endParaRPr lang="de-AT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24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AT" dirty="0" smtClean="0">
                <a:solidFill>
                  <a:schemeClr val="accent6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Ziele des </a:t>
            </a:r>
            <a:r>
              <a:rPr lang="de-AT" dirty="0" err="1" smtClean="0">
                <a:solidFill>
                  <a:schemeClr val="accent6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HaftRÄG</a:t>
            </a:r>
            <a:r>
              <a:rPr lang="de-AT" dirty="0" smtClean="0">
                <a:solidFill>
                  <a:schemeClr val="accent6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2022</a:t>
            </a:r>
            <a:endParaRPr lang="de-AT" dirty="0">
              <a:solidFill>
                <a:schemeClr val="accent6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125364" cy="4351338"/>
          </a:xfrm>
        </p:spPr>
        <p:txBody>
          <a:bodyPr>
            <a:normAutofit/>
          </a:bodyPr>
          <a:lstStyle/>
          <a:p>
            <a:pPr>
              <a:buClr>
                <a:schemeClr val="accent6"/>
              </a:buClr>
            </a:pP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neue</a:t>
            </a:r>
            <a:r>
              <a:rPr lang="de-AT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spezifische Grundlage </a:t>
            </a: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für speziellen Haftungsfall</a:t>
            </a:r>
          </a:p>
          <a:p>
            <a:pPr>
              <a:buClr>
                <a:schemeClr val="accent6"/>
              </a:buClr>
            </a:pPr>
            <a:r>
              <a:rPr lang="de-AT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normativer Entzug der Grundlage für analoge Heranziehung des </a:t>
            </a:r>
            <a:r>
              <a:rPr lang="de-AT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§ 1319</a:t>
            </a:r>
            <a:endParaRPr lang="de-AT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buClr>
                <a:schemeClr val="accent6"/>
              </a:buClr>
            </a:pP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harmonische Einfügung in Gesamtsystem des österreichischen Schadenersatzes</a:t>
            </a:r>
            <a:endParaRPr lang="de-AT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buClr>
                <a:schemeClr val="accent6"/>
              </a:buClr>
            </a:pP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Grundsätze der Verkehrssicherungspflichten</a:t>
            </a:r>
          </a:p>
          <a:p>
            <a:pPr lvl="0">
              <a:buClr>
                <a:schemeClr val="accent6"/>
              </a:buClr>
            </a:pPr>
            <a:r>
              <a:rPr lang="de-AT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Besonderheiten der Baumhaftung</a:t>
            </a:r>
          </a:p>
          <a:p>
            <a:pPr lvl="1">
              <a:buClr>
                <a:schemeClr val="accent6"/>
              </a:buClr>
            </a:pPr>
            <a:r>
              <a:rPr lang="de-AT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Abwägungskriterien für Sorgfaltsanforderungen</a:t>
            </a:r>
          </a:p>
          <a:p>
            <a:pPr lvl="1">
              <a:buClr>
                <a:schemeClr val="accent6"/>
              </a:buClr>
            </a:pPr>
            <a:r>
              <a:rPr lang="de-AT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besonderes Interesse </a:t>
            </a:r>
            <a:r>
              <a:rPr lang="de-AT" dirty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an </a:t>
            </a:r>
            <a:r>
              <a:rPr lang="de-AT" dirty="0" smtClean="0">
                <a:solidFill>
                  <a:prstClr val="black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möglichst naturbelassenem Zustand</a:t>
            </a:r>
            <a:endParaRPr lang="de-AT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6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de-AT" dirty="0">
                <a:solidFill>
                  <a:schemeClr val="accent6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Inhalt des Entwurfs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143836" cy="435133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Anwendungsbereich</a:t>
            </a:r>
            <a:r>
              <a:rPr lang="de-AT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Umstürzen </a:t>
            </a:r>
            <a:r>
              <a:rPr lang="de-AT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eines </a:t>
            </a: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Baumes </a:t>
            </a:r>
            <a:r>
              <a:rPr lang="de-AT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oder </a:t>
            </a: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Herabfallen </a:t>
            </a:r>
            <a:r>
              <a:rPr lang="de-AT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von </a:t>
            </a: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Ästen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Sorgfaltsanforderungen </a:t>
            </a: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des Baumhalters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demonstrative Kriterien</a:t>
            </a:r>
            <a:r>
              <a:rPr lang="de-AT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Standort, Größe</a:t>
            </a:r>
            <a:r>
              <a:rPr lang="de-AT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Wuchs, Zustand </a:t>
            </a:r>
            <a:r>
              <a:rPr lang="de-AT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des Baumes sowie </a:t>
            </a: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Zumutbarkeit </a:t>
            </a:r>
            <a:r>
              <a:rPr lang="de-AT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von Prüfungs- und </a:t>
            </a: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Sicherungsmaßnahmen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n</a:t>
            </a: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aturbelassener Zustand als besonderes Interesse</a:t>
            </a:r>
            <a:endParaRPr lang="de-AT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5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AT" dirty="0" smtClean="0">
                <a:solidFill>
                  <a:schemeClr val="accent6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Inhalt des Entwurfs</a:t>
            </a:r>
            <a:endParaRPr lang="de-AT" dirty="0">
              <a:solidFill>
                <a:schemeClr val="accent6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060709" cy="4351338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Anwendbarkeit der allgemeinen </a:t>
            </a: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Regelungen </a:t>
            </a:r>
            <a:r>
              <a:rPr lang="de-AT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über Beweislast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gesetzgeberischer Kontrapunkt zu Beweislastumkehr bei analoger Anwendung des § 1319 ABGB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nur Bäume außerhalb von Wäldern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  <a:sym typeface="Wingdings" panose="05000000000000000000" pitchFamily="2" charset="2"/>
              </a:rPr>
              <a:t>freie Landschaft, Siedlungsbereich</a:t>
            </a:r>
            <a:endParaRPr lang="de-AT" dirty="0">
              <a:latin typeface="Segoe UI Semilight" panose="020B0402040204020203" pitchFamily="34" charset="0"/>
              <a:cs typeface="Segoe UI Semilight" panose="020B0402040204020203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  <a:sym typeface="Wingdings" panose="05000000000000000000" pitchFamily="2" charset="2"/>
              </a:rPr>
              <a:t>§ 176 Abs. 4 </a:t>
            </a:r>
            <a:r>
              <a:rPr lang="de-AT" dirty="0" err="1" smtClean="0">
                <a:latin typeface="Segoe UI Semilight" panose="020B0402040204020203" pitchFamily="34" charset="0"/>
                <a:cs typeface="Segoe UI Semilight" panose="020B0402040204020203" pitchFamily="34" charset="0"/>
                <a:sym typeface="Wingdings" panose="05000000000000000000" pitchFamily="2" charset="2"/>
              </a:rPr>
              <a:t>ForstG</a:t>
            </a: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  <a:sym typeface="Wingdings" panose="05000000000000000000" pitchFamily="2" charset="2"/>
              </a:rPr>
              <a:t> unberührt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sonstige gesetzliche </a:t>
            </a:r>
            <a:r>
              <a:rPr lang="de-AT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Regelungen über den Schutz oder die Erhaltung von Bäumen</a:t>
            </a:r>
          </a:p>
          <a:p>
            <a:pPr>
              <a:buClr>
                <a:schemeClr val="accent6"/>
              </a:buClr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3650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de-AT" dirty="0" smtClean="0">
                <a:solidFill>
                  <a:schemeClr val="accent6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Weitere Schritte im Gesetzwerdungsprozess</a:t>
            </a:r>
            <a:endParaRPr lang="de-AT" dirty="0">
              <a:solidFill>
                <a:schemeClr val="accent6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Politische Koordinierung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Allgemeines Begutachtungsverfahren</a:t>
            </a:r>
            <a:endParaRPr lang="de-AT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accent6"/>
              </a:buClr>
            </a:pPr>
            <a:r>
              <a:rPr lang="de-AT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Gesetzesbeschluss?</a:t>
            </a:r>
            <a:endParaRPr lang="de-AT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50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angero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225</Words>
  <Application>Microsoft Office PowerPoint</Application>
  <PresentationFormat>Breitbild</PresentationFormat>
  <Paragraphs>46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Segoe UI Light</vt:lpstr>
      <vt:lpstr>Segoe UI Semilight</vt:lpstr>
      <vt:lpstr>Wingdings</vt:lpstr>
      <vt:lpstr>Office Theme</vt:lpstr>
      <vt:lpstr>REFORM DER BAUMHAFTUNG</vt:lpstr>
      <vt:lpstr>Geschichte der Baumhaftung</vt:lpstr>
      <vt:lpstr>Geschichte der Baumhaftung</vt:lpstr>
      <vt:lpstr>Ziele des HaftRÄG 2022</vt:lpstr>
      <vt:lpstr>Inhalt des Entwurfs</vt:lpstr>
      <vt:lpstr>Inhalt des Entwurfs</vt:lpstr>
      <vt:lpstr>Weitere Schritte im Gesetzwerdungsprozess</vt:lpstr>
    </vt:vector>
  </TitlesOfParts>
  <Company>Bundesministerium für Justiz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 DER BAUMHAFTUNG</dc:title>
  <dc:creator>Borkowski Barbara</dc:creator>
  <cp:lastModifiedBy>Borkowski Barbara</cp:lastModifiedBy>
  <cp:revision>39</cp:revision>
  <cp:lastPrinted>2022-10-12T06:47:43Z</cp:lastPrinted>
  <dcterms:created xsi:type="dcterms:W3CDTF">2022-10-04T06:49:51Z</dcterms:created>
  <dcterms:modified xsi:type="dcterms:W3CDTF">2022-10-12T13:28:49Z</dcterms:modified>
</cp:coreProperties>
</file>