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2" r:id="rId2"/>
    <p:sldId id="294" r:id="rId3"/>
    <p:sldId id="295" r:id="rId4"/>
    <p:sldId id="306" r:id="rId5"/>
    <p:sldId id="299" r:id="rId6"/>
    <p:sldId id="300" r:id="rId7"/>
    <p:sldId id="301" r:id="rId8"/>
    <p:sldId id="304" r:id="rId9"/>
    <p:sldId id="305" r:id="rId10"/>
    <p:sldId id="307" r:id="rId11"/>
    <p:sldId id="308" r:id="rId12"/>
    <p:sldId id="323" r:id="rId13"/>
    <p:sldId id="322" r:id="rId14"/>
    <p:sldId id="310" r:id="rId15"/>
    <p:sldId id="311" r:id="rId16"/>
    <p:sldId id="312" r:id="rId17"/>
    <p:sldId id="313" r:id="rId18"/>
    <p:sldId id="321" r:id="rId19"/>
    <p:sldId id="314" r:id="rId20"/>
    <p:sldId id="315" r:id="rId21"/>
    <p:sldId id="316" r:id="rId22"/>
    <p:sldId id="317" r:id="rId23"/>
    <p:sldId id="318" r:id="rId24"/>
    <p:sldId id="320"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B7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4" autoAdjust="0"/>
    <p:restoredTop sz="68216" autoAdjust="0"/>
  </p:normalViewPr>
  <p:slideViewPr>
    <p:cSldViewPr snapToGrid="0">
      <p:cViewPr varScale="1">
        <p:scale>
          <a:sx n="88" d="100"/>
          <a:sy n="88" d="100"/>
        </p:scale>
        <p:origin x="88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756EE-CB07-494B-9AC1-14B414436DEB}" type="doc">
      <dgm:prSet loTypeId="urn:microsoft.com/office/officeart/2005/8/layout/pyramid1" loCatId="" qsTypeId="urn:microsoft.com/office/officeart/2005/8/quickstyle/simple4" qsCatId="simple" csTypeId="urn:microsoft.com/office/officeart/2005/8/colors/accent6_3" csCatId="accent6" phldr="1"/>
      <dgm:spPr/>
    </dgm:pt>
    <dgm:pt modelId="{63B6D2E1-FA9D-8345-9580-DDBFF7B0D749}">
      <dgm:prSet phldrT="[Text]" custT="1"/>
      <dgm:spPr/>
      <dgm:t>
        <a:bodyPr/>
        <a:lstStyle/>
        <a:p>
          <a:r>
            <a:rPr lang="de-DE" sz="1800" kern="1200" dirty="0">
              <a:solidFill>
                <a:schemeClr val="tx1">
                  <a:alpha val="50000"/>
                </a:schemeClr>
              </a:solidFill>
              <a:latin typeface="Arial" panose="020B0604020202020204" pitchFamily="34" charset="0"/>
              <a:ea typeface="+mn-ea"/>
              <a:cs typeface="Arial" panose="020B0604020202020204" pitchFamily="34" charset="0"/>
            </a:rPr>
            <a:t>Vermeidung</a:t>
          </a:r>
        </a:p>
      </dgm:t>
    </dgm:pt>
    <dgm:pt modelId="{30AD45DC-549C-F048-80B4-A5DBCF79B70F}" type="parTrans" cxnId="{5CC1832A-1E3A-8A45-A8C7-7FDB715B585F}">
      <dgm:prSet/>
      <dgm:spPr/>
      <dgm:t>
        <a:bodyPr/>
        <a:lstStyle/>
        <a:p>
          <a:endParaRPr lang="de-DE"/>
        </a:p>
      </dgm:t>
    </dgm:pt>
    <dgm:pt modelId="{DCD99C8E-F77D-5843-AEF2-8E4FB258606B}" type="sibTrans" cxnId="{5CC1832A-1E3A-8A45-A8C7-7FDB715B585F}">
      <dgm:prSet/>
      <dgm:spPr/>
      <dgm:t>
        <a:bodyPr/>
        <a:lstStyle/>
        <a:p>
          <a:endParaRPr lang="de-DE"/>
        </a:p>
      </dgm:t>
    </dgm:pt>
    <dgm:pt modelId="{53CBBA3A-539A-034F-BF9F-03ECCCBEBE26}">
      <dgm:prSet phldrT="[Text]" custT="1"/>
      <dgm:spPr/>
      <dgm:t>
        <a:bodyPr/>
        <a:lstStyle/>
        <a:p>
          <a:r>
            <a:rPr lang="de-DE" sz="2200" b="0" kern="1200" dirty="0">
              <a:solidFill>
                <a:srgbClr val="FF0000"/>
              </a:solidFill>
              <a:latin typeface="Arial" panose="020B0604020202020204" pitchFamily="34" charset="0"/>
              <a:ea typeface="+mn-ea"/>
              <a:cs typeface="Arial" panose="020B0604020202020204" pitchFamily="34" charset="0"/>
            </a:rPr>
            <a:t>Verlagerung</a:t>
          </a:r>
        </a:p>
      </dgm:t>
    </dgm:pt>
    <dgm:pt modelId="{05D38FE8-AF80-254C-AC85-22F48D7B7A58}" type="parTrans" cxnId="{FF8FA48F-D9AF-A347-8AD7-FEFB6C65AA41}">
      <dgm:prSet/>
      <dgm:spPr/>
      <dgm:t>
        <a:bodyPr/>
        <a:lstStyle/>
        <a:p>
          <a:endParaRPr lang="de-DE"/>
        </a:p>
      </dgm:t>
    </dgm:pt>
    <dgm:pt modelId="{0D560888-477D-7841-80C9-13155B8C782C}" type="sibTrans" cxnId="{FF8FA48F-D9AF-A347-8AD7-FEFB6C65AA41}">
      <dgm:prSet/>
      <dgm:spPr/>
      <dgm:t>
        <a:bodyPr/>
        <a:lstStyle/>
        <a:p>
          <a:endParaRPr lang="de-DE"/>
        </a:p>
      </dgm:t>
    </dgm:pt>
    <dgm:pt modelId="{6E4403AA-317B-FD40-B85D-F3C31DFDC372}">
      <dgm:prSet phldrT="[Text]" custT="1"/>
      <dgm:spPr/>
      <dgm:t>
        <a:bodyPr/>
        <a:lstStyle/>
        <a:p>
          <a:br>
            <a:rPr lang="de-DE" sz="1800" kern="1200" dirty="0">
              <a:solidFill>
                <a:schemeClr val="tx1">
                  <a:alpha val="50000"/>
                </a:schemeClr>
              </a:solidFill>
              <a:latin typeface="Arial" panose="020B0604020202020204" pitchFamily="34" charset="0"/>
              <a:ea typeface="+mn-ea"/>
              <a:cs typeface="Arial" panose="020B0604020202020204" pitchFamily="34" charset="0"/>
            </a:rPr>
          </a:br>
          <a:r>
            <a:rPr lang="de-DE" sz="1800" kern="1200" dirty="0" err="1">
              <a:solidFill>
                <a:schemeClr val="tx1">
                  <a:alpha val="50000"/>
                </a:schemeClr>
              </a:solidFill>
              <a:latin typeface="Arial" panose="020B0604020202020204" pitchFamily="34" charset="0"/>
              <a:ea typeface="+mn-ea"/>
              <a:cs typeface="Arial" panose="020B0604020202020204" pitchFamily="34" charset="0"/>
            </a:rPr>
            <a:t>Ver</a:t>
          </a:r>
          <a:r>
            <a:rPr lang="de-DE" sz="1800" kern="1200" dirty="0">
              <a:solidFill>
                <a:schemeClr val="tx1">
                  <a:alpha val="50000"/>
                </a:schemeClr>
              </a:solidFill>
              <a:latin typeface="Arial" panose="020B0604020202020204" pitchFamily="34" charset="0"/>
              <a:ea typeface="+mn-ea"/>
              <a:cs typeface="Arial" panose="020B0604020202020204" pitchFamily="34" charset="0"/>
            </a:rPr>
            <a:t>-</a:t>
          </a:r>
          <a:br>
            <a:rPr lang="de-DE" sz="1800" kern="1200" dirty="0">
              <a:solidFill>
                <a:schemeClr val="tx1">
                  <a:alpha val="50000"/>
                </a:schemeClr>
              </a:solidFill>
              <a:latin typeface="Arial" panose="020B0604020202020204" pitchFamily="34" charset="0"/>
              <a:ea typeface="+mn-ea"/>
              <a:cs typeface="Arial" panose="020B0604020202020204" pitchFamily="34" charset="0"/>
            </a:rPr>
          </a:br>
          <a:r>
            <a:rPr lang="de-DE" sz="1800" kern="1200" dirty="0" err="1">
              <a:solidFill>
                <a:schemeClr val="tx1">
                  <a:alpha val="50000"/>
                </a:schemeClr>
              </a:solidFill>
              <a:latin typeface="Arial" panose="020B0604020202020204" pitchFamily="34" charset="0"/>
              <a:ea typeface="+mn-ea"/>
              <a:cs typeface="Arial" panose="020B0604020202020204" pitchFamily="34" charset="0"/>
            </a:rPr>
            <a:t>besserung</a:t>
          </a:r>
          <a:endParaRPr lang="de-DE" sz="1800" kern="1200" dirty="0">
            <a:solidFill>
              <a:schemeClr val="tx1">
                <a:alpha val="50000"/>
              </a:schemeClr>
            </a:solidFill>
            <a:latin typeface="Arial" panose="020B0604020202020204" pitchFamily="34" charset="0"/>
            <a:ea typeface="+mn-ea"/>
            <a:cs typeface="Arial" panose="020B0604020202020204" pitchFamily="34" charset="0"/>
          </a:endParaRPr>
        </a:p>
      </dgm:t>
    </dgm:pt>
    <dgm:pt modelId="{3B4B7BC3-6C40-854D-8667-0124639CFA81}" type="parTrans" cxnId="{B1B9CCF8-0DA7-C442-BEA7-03E1BF5A1BC8}">
      <dgm:prSet/>
      <dgm:spPr/>
      <dgm:t>
        <a:bodyPr/>
        <a:lstStyle/>
        <a:p>
          <a:endParaRPr lang="de-DE"/>
        </a:p>
      </dgm:t>
    </dgm:pt>
    <dgm:pt modelId="{6E1806C0-076F-394C-B0FA-EA32476ACA2C}" type="sibTrans" cxnId="{B1B9CCF8-0DA7-C442-BEA7-03E1BF5A1BC8}">
      <dgm:prSet/>
      <dgm:spPr/>
      <dgm:t>
        <a:bodyPr/>
        <a:lstStyle/>
        <a:p>
          <a:endParaRPr lang="de-DE"/>
        </a:p>
      </dgm:t>
    </dgm:pt>
    <dgm:pt modelId="{13A3B1D2-CA79-5747-AB2D-FBA56123F152}" type="pres">
      <dgm:prSet presAssocID="{49B756EE-CB07-494B-9AC1-14B414436DEB}" presName="Name0" presStyleCnt="0">
        <dgm:presLayoutVars>
          <dgm:dir/>
          <dgm:animLvl val="lvl"/>
          <dgm:resizeHandles val="exact"/>
        </dgm:presLayoutVars>
      </dgm:prSet>
      <dgm:spPr/>
    </dgm:pt>
    <dgm:pt modelId="{F3D38C62-60AD-BB47-A300-C4D2D9C29F59}" type="pres">
      <dgm:prSet presAssocID="{6E4403AA-317B-FD40-B85D-F3C31DFDC372}" presName="Name8" presStyleCnt="0"/>
      <dgm:spPr/>
    </dgm:pt>
    <dgm:pt modelId="{1DF2127A-080D-A040-B2F8-DB092068DEFA}" type="pres">
      <dgm:prSet presAssocID="{6E4403AA-317B-FD40-B85D-F3C31DFDC372}" presName="level" presStyleLbl="node1" presStyleIdx="0" presStyleCnt="3" custScaleY="69645">
        <dgm:presLayoutVars>
          <dgm:chMax val="1"/>
          <dgm:bulletEnabled val="1"/>
        </dgm:presLayoutVars>
      </dgm:prSet>
      <dgm:spPr/>
    </dgm:pt>
    <dgm:pt modelId="{F265BEAE-69FD-7042-9B12-BD1CB2EC8ED7}" type="pres">
      <dgm:prSet presAssocID="{6E4403AA-317B-FD40-B85D-F3C31DFDC372}" presName="levelTx" presStyleLbl="revTx" presStyleIdx="0" presStyleCnt="0">
        <dgm:presLayoutVars>
          <dgm:chMax val="1"/>
          <dgm:bulletEnabled val="1"/>
        </dgm:presLayoutVars>
      </dgm:prSet>
      <dgm:spPr/>
    </dgm:pt>
    <dgm:pt modelId="{779DD1D4-F263-9541-8A18-A4894020C375}" type="pres">
      <dgm:prSet presAssocID="{53CBBA3A-539A-034F-BF9F-03ECCCBEBE26}" presName="Name8" presStyleCnt="0"/>
      <dgm:spPr/>
    </dgm:pt>
    <dgm:pt modelId="{1D5F3D38-68DE-B44E-A9C9-B0AD254363D7}" type="pres">
      <dgm:prSet presAssocID="{53CBBA3A-539A-034F-BF9F-03ECCCBEBE26}" presName="level" presStyleLbl="node1" presStyleIdx="1" presStyleCnt="3" custScaleY="34114">
        <dgm:presLayoutVars>
          <dgm:chMax val="1"/>
          <dgm:bulletEnabled val="1"/>
        </dgm:presLayoutVars>
      </dgm:prSet>
      <dgm:spPr/>
    </dgm:pt>
    <dgm:pt modelId="{75CD229B-DF2E-4541-8C36-9B7C3791358A}" type="pres">
      <dgm:prSet presAssocID="{53CBBA3A-539A-034F-BF9F-03ECCCBEBE26}" presName="levelTx" presStyleLbl="revTx" presStyleIdx="0" presStyleCnt="0">
        <dgm:presLayoutVars>
          <dgm:chMax val="1"/>
          <dgm:bulletEnabled val="1"/>
        </dgm:presLayoutVars>
      </dgm:prSet>
      <dgm:spPr/>
    </dgm:pt>
    <dgm:pt modelId="{1D401D06-25E3-7648-8312-2C7E680B8233}" type="pres">
      <dgm:prSet presAssocID="{63B6D2E1-FA9D-8345-9580-DDBFF7B0D749}" presName="Name8" presStyleCnt="0"/>
      <dgm:spPr/>
    </dgm:pt>
    <dgm:pt modelId="{7BF682D1-6AB2-A142-B913-E06C1FCB6EE2}" type="pres">
      <dgm:prSet presAssocID="{63B6D2E1-FA9D-8345-9580-DDBFF7B0D749}" presName="level" presStyleLbl="node1" presStyleIdx="2" presStyleCnt="3" custScaleY="36987">
        <dgm:presLayoutVars>
          <dgm:chMax val="1"/>
          <dgm:bulletEnabled val="1"/>
        </dgm:presLayoutVars>
      </dgm:prSet>
      <dgm:spPr/>
    </dgm:pt>
    <dgm:pt modelId="{787E0356-148E-CF4E-8EBA-1DE31A645778}" type="pres">
      <dgm:prSet presAssocID="{63B6D2E1-FA9D-8345-9580-DDBFF7B0D749}" presName="levelTx" presStyleLbl="revTx" presStyleIdx="0" presStyleCnt="0">
        <dgm:presLayoutVars>
          <dgm:chMax val="1"/>
          <dgm:bulletEnabled val="1"/>
        </dgm:presLayoutVars>
      </dgm:prSet>
      <dgm:spPr/>
    </dgm:pt>
  </dgm:ptLst>
  <dgm:cxnLst>
    <dgm:cxn modelId="{60549E08-5798-E04F-B035-53F9038983AC}" type="presOf" srcId="{6E4403AA-317B-FD40-B85D-F3C31DFDC372}" destId="{F265BEAE-69FD-7042-9B12-BD1CB2EC8ED7}" srcOrd="1" destOrd="0" presId="urn:microsoft.com/office/officeart/2005/8/layout/pyramid1"/>
    <dgm:cxn modelId="{F3A15A22-9603-274C-B7AF-71658B922D6C}" type="presOf" srcId="{63B6D2E1-FA9D-8345-9580-DDBFF7B0D749}" destId="{7BF682D1-6AB2-A142-B913-E06C1FCB6EE2}" srcOrd="0" destOrd="0" presId="urn:microsoft.com/office/officeart/2005/8/layout/pyramid1"/>
    <dgm:cxn modelId="{5CC1832A-1E3A-8A45-A8C7-7FDB715B585F}" srcId="{49B756EE-CB07-494B-9AC1-14B414436DEB}" destId="{63B6D2E1-FA9D-8345-9580-DDBFF7B0D749}" srcOrd="2" destOrd="0" parTransId="{30AD45DC-549C-F048-80B4-A5DBCF79B70F}" sibTransId="{DCD99C8E-F77D-5843-AEF2-8E4FB258606B}"/>
    <dgm:cxn modelId="{DB2F7933-41C0-154B-BBAF-98987216D56D}" type="presOf" srcId="{49B756EE-CB07-494B-9AC1-14B414436DEB}" destId="{13A3B1D2-CA79-5747-AB2D-FBA56123F152}" srcOrd="0" destOrd="0" presId="urn:microsoft.com/office/officeart/2005/8/layout/pyramid1"/>
    <dgm:cxn modelId="{18671344-58AC-0543-99AD-348CB073F2A1}" type="presOf" srcId="{63B6D2E1-FA9D-8345-9580-DDBFF7B0D749}" destId="{787E0356-148E-CF4E-8EBA-1DE31A645778}" srcOrd="1" destOrd="0" presId="urn:microsoft.com/office/officeart/2005/8/layout/pyramid1"/>
    <dgm:cxn modelId="{DA61174F-79AE-E64A-8D64-0071C603CD65}" type="presOf" srcId="{53CBBA3A-539A-034F-BF9F-03ECCCBEBE26}" destId="{75CD229B-DF2E-4541-8C36-9B7C3791358A}" srcOrd="1" destOrd="0" presId="urn:microsoft.com/office/officeart/2005/8/layout/pyramid1"/>
    <dgm:cxn modelId="{B49D1D7C-84DB-FB40-A8BA-E4906299E308}" type="presOf" srcId="{53CBBA3A-539A-034F-BF9F-03ECCCBEBE26}" destId="{1D5F3D38-68DE-B44E-A9C9-B0AD254363D7}" srcOrd="0" destOrd="0" presId="urn:microsoft.com/office/officeart/2005/8/layout/pyramid1"/>
    <dgm:cxn modelId="{FF8FA48F-D9AF-A347-8AD7-FEFB6C65AA41}" srcId="{49B756EE-CB07-494B-9AC1-14B414436DEB}" destId="{53CBBA3A-539A-034F-BF9F-03ECCCBEBE26}" srcOrd="1" destOrd="0" parTransId="{05D38FE8-AF80-254C-AC85-22F48D7B7A58}" sibTransId="{0D560888-477D-7841-80C9-13155B8C782C}"/>
    <dgm:cxn modelId="{262AE3B1-11A7-134F-8F54-C1E9C7B18067}" type="presOf" srcId="{6E4403AA-317B-FD40-B85D-F3C31DFDC372}" destId="{1DF2127A-080D-A040-B2F8-DB092068DEFA}" srcOrd="0" destOrd="0" presId="urn:microsoft.com/office/officeart/2005/8/layout/pyramid1"/>
    <dgm:cxn modelId="{B1B9CCF8-0DA7-C442-BEA7-03E1BF5A1BC8}" srcId="{49B756EE-CB07-494B-9AC1-14B414436DEB}" destId="{6E4403AA-317B-FD40-B85D-F3C31DFDC372}" srcOrd="0" destOrd="0" parTransId="{3B4B7BC3-6C40-854D-8667-0124639CFA81}" sibTransId="{6E1806C0-076F-394C-B0FA-EA32476ACA2C}"/>
    <dgm:cxn modelId="{E5174512-B21C-9C44-9F97-70BA8BA4DFFB}" type="presParOf" srcId="{13A3B1D2-CA79-5747-AB2D-FBA56123F152}" destId="{F3D38C62-60AD-BB47-A300-C4D2D9C29F59}" srcOrd="0" destOrd="0" presId="urn:microsoft.com/office/officeart/2005/8/layout/pyramid1"/>
    <dgm:cxn modelId="{5D8CE544-8CE6-0F40-B5A6-BA8391F0B649}" type="presParOf" srcId="{F3D38C62-60AD-BB47-A300-C4D2D9C29F59}" destId="{1DF2127A-080D-A040-B2F8-DB092068DEFA}" srcOrd="0" destOrd="0" presId="urn:microsoft.com/office/officeart/2005/8/layout/pyramid1"/>
    <dgm:cxn modelId="{E77C4809-5DEA-5646-9C85-498817F2A1E8}" type="presParOf" srcId="{F3D38C62-60AD-BB47-A300-C4D2D9C29F59}" destId="{F265BEAE-69FD-7042-9B12-BD1CB2EC8ED7}" srcOrd="1" destOrd="0" presId="urn:microsoft.com/office/officeart/2005/8/layout/pyramid1"/>
    <dgm:cxn modelId="{991F9F5F-09E8-8C4B-B810-726226FD4C7D}" type="presParOf" srcId="{13A3B1D2-CA79-5747-AB2D-FBA56123F152}" destId="{779DD1D4-F263-9541-8A18-A4894020C375}" srcOrd="1" destOrd="0" presId="urn:microsoft.com/office/officeart/2005/8/layout/pyramid1"/>
    <dgm:cxn modelId="{D20CFBA2-076A-BF42-81B0-6D97048659A5}" type="presParOf" srcId="{779DD1D4-F263-9541-8A18-A4894020C375}" destId="{1D5F3D38-68DE-B44E-A9C9-B0AD254363D7}" srcOrd="0" destOrd="0" presId="urn:microsoft.com/office/officeart/2005/8/layout/pyramid1"/>
    <dgm:cxn modelId="{ADED3B1A-99A9-8943-8993-D116F260365B}" type="presParOf" srcId="{779DD1D4-F263-9541-8A18-A4894020C375}" destId="{75CD229B-DF2E-4541-8C36-9B7C3791358A}" srcOrd="1" destOrd="0" presId="urn:microsoft.com/office/officeart/2005/8/layout/pyramid1"/>
    <dgm:cxn modelId="{0DB07157-F87E-4C46-A948-1ED76D4DCC6E}" type="presParOf" srcId="{13A3B1D2-CA79-5747-AB2D-FBA56123F152}" destId="{1D401D06-25E3-7648-8312-2C7E680B8233}" srcOrd="2" destOrd="0" presId="urn:microsoft.com/office/officeart/2005/8/layout/pyramid1"/>
    <dgm:cxn modelId="{ED72D088-A783-DE4D-82A8-AF53467A3B5B}" type="presParOf" srcId="{1D401D06-25E3-7648-8312-2C7E680B8233}" destId="{7BF682D1-6AB2-A142-B913-E06C1FCB6EE2}" srcOrd="0" destOrd="0" presId="urn:microsoft.com/office/officeart/2005/8/layout/pyramid1"/>
    <dgm:cxn modelId="{BCEF1CEC-C2CD-6742-B219-726D91FC3BB9}" type="presParOf" srcId="{1D401D06-25E3-7648-8312-2C7E680B8233}" destId="{787E0356-148E-CF4E-8EBA-1DE31A6457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68C22-CCB3-BB4A-9F46-24AB74A7CD1B}" type="doc">
      <dgm:prSet loTypeId="urn:microsoft.com/office/officeart/2005/8/layout/arrow5" loCatId="" qsTypeId="urn:microsoft.com/office/officeart/2005/8/quickstyle/simple4" qsCatId="simple" csTypeId="urn:microsoft.com/office/officeart/2005/8/colors/accent6_2" csCatId="accent6" phldr="1"/>
      <dgm:spPr/>
      <dgm:t>
        <a:bodyPr/>
        <a:lstStyle/>
        <a:p>
          <a:endParaRPr lang="de-DE"/>
        </a:p>
      </dgm:t>
    </dgm:pt>
    <dgm:pt modelId="{7B04E19B-B1EA-624C-BE2D-218142745065}">
      <dgm:prSet phldrT="[Text]"/>
      <dgm:spPr/>
      <dgm:t>
        <a:bodyPr/>
        <a:lstStyle/>
        <a:p>
          <a:r>
            <a:rPr lang="de-DE" dirty="0">
              <a:latin typeface="Arial"/>
              <a:cs typeface="Arial"/>
            </a:rPr>
            <a:t>Push</a:t>
          </a:r>
        </a:p>
      </dgm:t>
    </dgm:pt>
    <dgm:pt modelId="{CA185CB5-8269-544D-B6BB-7C8EE4BD1AA7}" type="parTrans" cxnId="{1FF89F8E-ACFA-A34D-BD34-2EF7ECA0623A}">
      <dgm:prSet/>
      <dgm:spPr/>
      <dgm:t>
        <a:bodyPr/>
        <a:lstStyle/>
        <a:p>
          <a:endParaRPr lang="de-DE"/>
        </a:p>
      </dgm:t>
    </dgm:pt>
    <dgm:pt modelId="{C678FF3C-FBA3-934D-A049-97ABBE33BDE0}" type="sibTrans" cxnId="{1FF89F8E-ACFA-A34D-BD34-2EF7ECA0623A}">
      <dgm:prSet/>
      <dgm:spPr/>
      <dgm:t>
        <a:bodyPr/>
        <a:lstStyle/>
        <a:p>
          <a:endParaRPr lang="de-DE"/>
        </a:p>
      </dgm:t>
    </dgm:pt>
    <dgm:pt modelId="{1FBFC8DC-1D14-9D4C-BB2D-819EC1B7C44A}">
      <dgm:prSet phldrT="[Text]"/>
      <dgm:spPr/>
      <dgm:t>
        <a:bodyPr/>
        <a:lstStyle/>
        <a:p>
          <a:r>
            <a:rPr lang="de-DE" dirty="0">
              <a:latin typeface="Arial"/>
              <a:cs typeface="Arial"/>
            </a:rPr>
            <a:t>Pull</a:t>
          </a:r>
        </a:p>
      </dgm:t>
    </dgm:pt>
    <dgm:pt modelId="{E158C7D3-5558-6944-9E82-459D1FE4DDCC}" type="parTrans" cxnId="{03837E01-F077-A04B-8D09-55237A814D47}">
      <dgm:prSet/>
      <dgm:spPr/>
      <dgm:t>
        <a:bodyPr/>
        <a:lstStyle/>
        <a:p>
          <a:endParaRPr lang="de-DE"/>
        </a:p>
      </dgm:t>
    </dgm:pt>
    <dgm:pt modelId="{F3F829FC-66B7-5B4C-AF66-D9FCEA17FA92}" type="sibTrans" cxnId="{03837E01-F077-A04B-8D09-55237A814D47}">
      <dgm:prSet/>
      <dgm:spPr/>
      <dgm:t>
        <a:bodyPr/>
        <a:lstStyle/>
        <a:p>
          <a:endParaRPr lang="de-DE"/>
        </a:p>
      </dgm:t>
    </dgm:pt>
    <dgm:pt modelId="{805ADB55-11E4-1749-82D1-8E5799A4F44F}" type="pres">
      <dgm:prSet presAssocID="{F0668C22-CCB3-BB4A-9F46-24AB74A7CD1B}" presName="diagram" presStyleCnt="0">
        <dgm:presLayoutVars>
          <dgm:dir/>
          <dgm:resizeHandles val="exact"/>
        </dgm:presLayoutVars>
      </dgm:prSet>
      <dgm:spPr/>
    </dgm:pt>
    <dgm:pt modelId="{78D5801F-A3D2-5B49-9959-34FCB89C271A}" type="pres">
      <dgm:prSet presAssocID="{7B04E19B-B1EA-624C-BE2D-218142745065}" presName="arrow" presStyleLbl="node1" presStyleIdx="0" presStyleCnt="2" custScaleX="96616" custScaleY="71687" custRadScaleRad="111004" custRadScaleInc="210">
        <dgm:presLayoutVars>
          <dgm:bulletEnabled val="1"/>
        </dgm:presLayoutVars>
      </dgm:prSet>
      <dgm:spPr/>
    </dgm:pt>
    <dgm:pt modelId="{1B5CA8AD-8217-934A-BBD1-52EBA5B74409}" type="pres">
      <dgm:prSet presAssocID="{1FBFC8DC-1D14-9D4C-BB2D-819EC1B7C44A}" presName="arrow" presStyleLbl="node1" presStyleIdx="1" presStyleCnt="2" custScaleX="98966" custScaleY="77918" custRadScaleRad="103297">
        <dgm:presLayoutVars>
          <dgm:bulletEnabled val="1"/>
        </dgm:presLayoutVars>
      </dgm:prSet>
      <dgm:spPr/>
    </dgm:pt>
  </dgm:ptLst>
  <dgm:cxnLst>
    <dgm:cxn modelId="{03837E01-F077-A04B-8D09-55237A814D47}" srcId="{F0668C22-CCB3-BB4A-9F46-24AB74A7CD1B}" destId="{1FBFC8DC-1D14-9D4C-BB2D-819EC1B7C44A}" srcOrd="1" destOrd="0" parTransId="{E158C7D3-5558-6944-9E82-459D1FE4DDCC}" sibTransId="{F3F829FC-66B7-5B4C-AF66-D9FCEA17FA92}"/>
    <dgm:cxn modelId="{CE431741-196C-3345-A5D6-D8E2A32BD452}" type="presOf" srcId="{1FBFC8DC-1D14-9D4C-BB2D-819EC1B7C44A}" destId="{1B5CA8AD-8217-934A-BBD1-52EBA5B74409}" srcOrd="0" destOrd="0" presId="urn:microsoft.com/office/officeart/2005/8/layout/arrow5"/>
    <dgm:cxn modelId="{1FF89F8E-ACFA-A34D-BD34-2EF7ECA0623A}" srcId="{F0668C22-CCB3-BB4A-9F46-24AB74A7CD1B}" destId="{7B04E19B-B1EA-624C-BE2D-218142745065}" srcOrd="0" destOrd="0" parTransId="{CA185CB5-8269-544D-B6BB-7C8EE4BD1AA7}" sibTransId="{C678FF3C-FBA3-934D-A049-97ABBE33BDE0}"/>
    <dgm:cxn modelId="{B84902AB-D028-434F-8410-F2D75551D853}" type="presOf" srcId="{F0668C22-CCB3-BB4A-9F46-24AB74A7CD1B}" destId="{805ADB55-11E4-1749-82D1-8E5799A4F44F}" srcOrd="0" destOrd="0" presId="urn:microsoft.com/office/officeart/2005/8/layout/arrow5"/>
    <dgm:cxn modelId="{895306CE-EB54-4B4C-A2FE-2D5C687E4BB3}" type="presOf" srcId="{7B04E19B-B1EA-624C-BE2D-218142745065}" destId="{78D5801F-A3D2-5B49-9959-34FCB89C271A}" srcOrd="0" destOrd="0" presId="urn:microsoft.com/office/officeart/2005/8/layout/arrow5"/>
    <dgm:cxn modelId="{0AB3F5B7-3880-DB43-81A4-D762F8C6A78D}" type="presParOf" srcId="{805ADB55-11E4-1749-82D1-8E5799A4F44F}" destId="{78D5801F-A3D2-5B49-9959-34FCB89C271A}" srcOrd="0" destOrd="0" presId="urn:microsoft.com/office/officeart/2005/8/layout/arrow5"/>
    <dgm:cxn modelId="{5875733A-9F99-D444-9559-BED1B6CF2BD4}" type="presParOf" srcId="{805ADB55-11E4-1749-82D1-8E5799A4F44F}" destId="{1B5CA8AD-8217-934A-BBD1-52EBA5B74409}"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2127A-080D-A040-B2F8-DB092068DEFA}">
      <dsp:nvSpPr>
        <dsp:cNvPr id="0" name=""/>
        <dsp:cNvSpPr/>
      </dsp:nvSpPr>
      <dsp:spPr>
        <a:xfrm>
          <a:off x="895283" y="0"/>
          <a:ext cx="1753898" cy="1220891"/>
        </a:xfrm>
        <a:prstGeom prst="trapezoid">
          <a:avLst>
            <a:gd name="adj" fmla="val 71829"/>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br>
            <a:rPr lang="de-DE" sz="1800" kern="1200" dirty="0">
              <a:solidFill>
                <a:schemeClr val="tx1">
                  <a:alpha val="50000"/>
                </a:schemeClr>
              </a:solidFill>
              <a:latin typeface="Arial" panose="020B0604020202020204" pitchFamily="34" charset="0"/>
              <a:ea typeface="+mn-ea"/>
              <a:cs typeface="Arial" panose="020B0604020202020204" pitchFamily="34" charset="0"/>
            </a:rPr>
          </a:br>
          <a:r>
            <a:rPr lang="de-DE" sz="1800" kern="1200" dirty="0" err="1">
              <a:solidFill>
                <a:schemeClr val="tx1">
                  <a:alpha val="50000"/>
                </a:schemeClr>
              </a:solidFill>
              <a:latin typeface="Arial" panose="020B0604020202020204" pitchFamily="34" charset="0"/>
              <a:ea typeface="+mn-ea"/>
              <a:cs typeface="Arial" panose="020B0604020202020204" pitchFamily="34" charset="0"/>
            </a:rPr>
            <a:t>Ver</a:t>
          </a:r>
          <a:r>
            <a:rPr lang="de-DE" sz="1800" kern="1200" dirty="0">
              <a:solidFill>
                <a:schemeClr val="tx1">
                  <a:alpha val="50000"/>
                </a:schemeClr>
              </a:solidFill>
              <a:latin typeface="Arial" panose="020B0604020202020204" pitchFamily="34" charset="0"/>
              <a:ea typeface="+mn-ea"/>
              <a:cs typeface="Arial" panose="020B0604020202020204" pitchFamily="34" charset="0"/>
            </a:rPr>
            <a:t>-</a:t>
          </a:r>
          <a:br>
            <a:rPr lang="de-DE" sz="1800" kern="1200" dirty="0">
              <a:solidFill>
                <a:schemeClr val="tx1">
                  <a:alpha val="50000"/>
                </a:schemeClr>
              </a:solidFill>
              <a:latin typeface="Arial" panose="020B0604020202020204" pitchFamily="34" charset="0"/>
              <a:ea typeface="+mn-ea"/>
              <a:cs typeface="Arial" panose="020B0604020202020204" pitchFamily="34" charset="0"/>
            </a:rPr>
          </a:br>
          <a:r>
            <a:rPr lang="de-DE" sz="1800" kern="1200" dirty="0" err="1">
              <a:solidFill>
                <a:schemeClr val="tx1">
                  <a:alpha val="50000"/>
                </a:schemeClr>
              </a:solidFill>
              <a:latin typeface="Arial" panose="020B0604020202020204" pitchFamily="34" charset="0"/>
              <a:ea typeface="+mn-ea"/>
              <a:cs typeface="Arial" panose="020B0604020202020204" pitchFamily="34" charset="0"/>
            </a:rPr>
            <a:t>besserung</a:t>
          </a:r>
          <a:endParaRPr lang="de-DE" sz="1800" kern="1200" dirty="0">
            <a:solidFill>
              <a:schemeClr val="tx1">
                <a:alpha val="50000"/>
              </a:schemeClr>
            </a:solidFill>
            <a:latin typeface="Arial" panose="020B0604020202020204" pitchFamily="34" charset="0"/>
            <a:ea typeface="+mn-ea"/>
            <a:cs typeface="Arial" panose="020B0604020202020204" pitchFamily="34" charset="0"/>
          </a:endParaRPr>
        </a:p>
      </dsp:txBody>
      <dsp:txXfrm>
        <a:off x="895283" y="0"/>
        <a:ext cx="1753898" cy="1220891"/>
      </dsp:txXfrm>
    </dsp:sp>
    <dsp:sp modelId="{1D5F3D38-68DE-B44E-A9C9-B0AD254363D7}">
      <dsp:nvSpPr>
        <dsp:cNvPr id="0" name=""/>
        <dsp:cNvSpPr/>
      </dsp:nvSpPr>
      <dsp:spPr>
        <a:xfrm>
          <a:off x="465729" y="1220891"/>
          <a:ext cx="2613006" cy="598025"/>
        </a:xfrm>
        <a:prstGeom prst="trapezoid">
          <a:avLst>
            <a:gd name="adj" fmla="val 71829"/>
          </a:avLst>
        </a:prstGeom>
        <a:gradFill rotWithShape="0">
          <a:gsLst>
            <a:gs pos="0">
              <a:schemeClr val="accent6">
                <a:shade val="80000"/>
                <a:hueOff val="160640"/>
                <a:satOff val="-6455"/>
                <a:lumOff val="13814"/>
                <a:alphaOff val="0"/>
                <a:satMod val="103000"/>
                <a:lumMod val="102000"/>
                <a:tint val="94000"/>
              </a:schemeClr>
            </a:gs>
            <a:gs pos="50000">
              <a:schemeClr val="accent6">
                <a:shade val="80000"/>
                <a:hueOff val="160640"/>
                <a:satOff val="-6455"/>
                <a:lumOff val="13814"/>
                <a:alphaOff val="0"/>
                <a:satMod val="110000"/>
                <a:lumMod val="100000"/>
                <a:shade val="100000"/>
              </a:schemeClr>
            </a:gs>
            <a:gs pos="100000">
              <a:schemeClr val="accent6">
                <a:shade val="80000"/>
                <a:hueOff val="160640"/>
                <a:satOff val="-6455"/>
                <a:lumOff val="138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b="0" kern="1200" dirty="0">
              <a:solidFill>
                <a:srgbClr val="FF0000"/>
              </a:solidFill>
              <a:latin typeface="Arial" panose="020B0604020202020204" pitchFamily="34" charset="0"/>
              <a:ea typeface="+mn-ea"/>
              <a:cs typeface="Arial" panose="020B0604020202020204" pitchFamily="34" charset="0"/>
            </a:rPr>
            <a:t>Verlagerung</a:t>
          </a:r>
        </a:p>
      </dsp:txBody>
      <dsp:txXfrm>
        <a:off x="923005" y="1220891"/>
        <a:ext cx="1698453" cy="598025"/>
      </dsp:txXfrm>
    </dsp:sp>
    <dsp:sp modelId="{7BF682D1-6AB2-A142-B913-E06C1FCB6EE2}">
      <dsp:nvSpPr>
        <dsp:cNvPr id="0" name=""/>
        <dsp:cNvSpPr/>
      </dsp:nvSpPr>
      <dsp:spPr>
        <a:xfrm>
          <a:off x="0" y="1818917"/>
          <a:ext cx="3544464" cy="648389"/>
        </a:xfrm>
        <a:prstGeom prst="trapezoid">
          <a:avLst>
            <a:gd name="adj" fmla="val 71829"/>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alpha val="50000"/>
                </a:schemeClr>
              </a:solidFill>
              <a:latin typeface="Arial" panose="020B0604020202020204" pitchFamily="34" charset="0"/>
              <a:ea typeface="+mn-ea"/>
              <a:cs typeface="Arial" panose="020B0604020202020204" pitchFamily="34" charset="0"/>
            </a:rPr>
            <a:t>Vermeidung</a:t>
          </a:r>
        </a:p>
      </dsp:txBody>
      <dsp:txXfrm>
        <a:off x="620281" y="1818917"/>
        <a:ext cx="2303902" cy="648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5801F-A3D2-5B49-9959-34FCB89C271A}">
      <dsp:nvSpPr>
        <dsp:cNvPr id="0" name=""/>
        <dsp:cNvSpPr/>
      </dsp:nvSpPr>
      <dsp:spPr>
        <a:xfrm rot="16200000">
          <a:off x="-186845" y="1276264"/>
          <a:ext cx="3821150" cy="2835211"/>
        </a:xfrm>
        <a:prstGeom prst="downArrow">
          <a:avLst>
            <a:gd name="adj1" fmla="val 50000"/>
            <a:gd name="adj2" fmla="val 3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e-DE" sz="5400" kern="1200" dirty="0">
              <a:latin typeface="Arial"/>
              <a:cs typeface="Arial"/>
            </a:rPr>
            <a:t>Push</a:t>
          </a:r>
        </a:p>
      </dsp:txBody>
      <dsp:txXfrm rot="5400000">
        <a:off x="306125" y="1738582"/>
        <a:ext cx="2339049" cy="1910575"/>
      </dsp:txXfrm>
    </dsp:sp>
    <dsp:sp modelId="{1B5CA8AD-8217-934A-BBD1-52EBA5B74409}">
      <dsp:nvSpPr>
        <dsp:cNvPr id="0" name=""/>
        <dsp:cNvSpPr/>
      </dsp:nvSpPr>
      <dsp:spPr>
        <a:xfrm rot="5400000">
          <a:off x="4291697" y="1168509"/>
          <a:ext cx="3914093" cy="3081647"/>
        </a:xfrm>
        <a:prstGeom prst="downArrow">
          <a:avLst>
            <a:gd name="adj1" fmla="val 50000"/>
            <a:gd name="adj2" fmla="val 3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marL="0" lvl="0" indent="0" algn="ctr" defTabSz="2400300">
            <a:lnSpc>
              <a:spcPct val="90000"/>
            </a:lnSpc>
            <a:spcBef>
              <a:spcPct val="0"/>
            </a:spcBef>
            <a:spcAft>
              <a:spcPct val="35000"/>
            </a:spcAft>
            <a:buNone/>
          </a:pPr>
          <a:r>
            <a:rPr lang="de-DE" sz="5400" kern="1200" dirty="0">
              <a:latin typeface="Arial"/>
              <a:cs typeface="Arial"/>
            </a:rPr>
            <a:t>Pull</a:t>
          </a:r>
        </a:p>
      </dsp:txBody>
      <dsp:txXfrm rot="-5400000">
        <a:off x="5247208" y="1730809"/>
        <a:ext cx="2542359" cy="19570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EEA6AE43-AABD-8442-8246-A46509E9C41E}" type="datetimeFigureOut">
              <a:rPr lang="de-DE" smtClean="0"/>
              <a:t>17.10.2022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6A341494-F832-B54D-B7D0-82DDFCDFE8D2}" type="slidenum">
              <a:rPr lang="de-DE" smtClean="0"/>
              <a:t>‹Nr.›</a:t>
            </a:fld>
            <a:endParaRPr lang="de-DE"/>
          </a:p>
        </p:txBody>
      </p:sp>
    </p:spTree>
    <p:extLst>
      <p:ext uri="{BB962C8B-B14F-4D97-AF65-F5344CB8AC3E}">
        <p14:creationId xmlns:p14="http://schemas.microsoft.com/office/powerpoint/2010/main" val="1208132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a:t>
            </a:fld>
            <a:endParaRPr lang="de-DE"/>
          </a:p>
        </p:txBody>
      </p:sp>
    </p:spTree>
    <p:extLst>
      <p:ext uri="{BB962C8B-B14F-4D97-AF65-F5344CB8AC3E}">
        <p14:creationId xmlns:p14="http://schemas.microsoft.com/office/powerpoint/2010/main" val="241133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Grundlage:</a:t>
            </a:r>
            <a:r>
              <a:rPr lang="de-DE" baseline="0" dirty="0"/>
              <a:t> § 18 Gesetz über den öffentlichen Personenverkehr „</a:t>
            </a:r>
            <a:r>
              <a:rPr lang="de-DE" sz="1200" kern="1200" dirty="0">
                <a:solidFill>
                  <a:schemeClr val="tx1"/>
                </a:solidFill>
                <a:effectLst/>
                <a:latin typeface="+mn-lt"/>
                <a:ea typeface="+mn-ea"/>
                <a:cs typeface="+mn-cs"/>
              </a:rPr>
              <a:t>Der Verkehrsverbund gewährleistet eine Grundversorgung.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Darüber hinaus werden entsprechend der möglichen Nachfrage Fahrplanverdichtungen und zusätzliche Linien eingeführt. Die Verordnung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regelt die Einzelheiten. Sie bedarf der Genehmigung durch den Kantonsrat.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Erschließung:</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Die Siedlungsgebiete gelten als durch den öffentlichen Verkehr</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erschlossen, wenn die Luftlinienentfernungen zu einer Haltestelle, unter</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Vorbehalt besonderer topographischer Verhältnisse, folgende Werte</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nicht übersteigen:</a:t>
            </a:r>
            <a:br>
              <a:rPr lang="de-DE" dirty="0"/>
            </a:br>
            <a:r>
              <a:rPr lang="de-DE" sz="1200" kern="1200" dirty="0">
                <a:solidFill>
                  <a:schemeClr val="tx1"/>
                </a:solidFill>
                <a:effectLst/>
                <a:latin typeface="+mn-lt"/>
                <a:ea typeface="+mn-ea"/>
                <a:cs typeface="+mn-cs"/>
              </a:rPr>
              <a:t>a. 400 Meter im Einzugsbereich der Haltestellen von Linien, die der</a:t>
            </a:r>
            <a:r>
              <a:rPr lang="de-DE"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Feinerschliessung</a:t>
            </a:r>
            <a:r>
              <a:rPr lang="de-DE" sz="1200" kern="1200" dirty="0">
                <a:solidFill>
                  <a:schemeClr val="tx1"/>
                </a:solidFill>
                <a:effectLst/>
                <a:latin typeface="+mn-lt"/>
                <a:ea typeface="+mn-ea"/>
                <a:cs typeface="+mn-cs"/>
              </a:rPr>
              <a:t> dienen,</a:t>
            </a:r>
            <a:br>
              <a:rPr lang="de-DE" dirty="0"/>
            </a:br>
            <a:r>
              <a:rPr lang="de-DE" sz="1200" kern="1200" dirty="0">
                <a:solidFill>
                  <a:schemeClr val="tx1"/>
                </a:solidFill>
                <a:effectLst/>
                <a:latin typeface="+mn-lt"/>
                <a:ea typeface="+mn-ea"/>
                <a:cs typeface="+mn-cs"/>
              </a:rPr>
              <a:t>b. 750 Meter im Einzugsbereich der Haltestellen von Linien, die der</a:t>
            </a:r>
            <a:r>
              <a:rPr lang="de-DE" sz="1200" kern="1200" baseline="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Groberschliessung</a:t>
            </a:r>
            <a:r>
              <a:rPr lang="de-DE" sz="1200" kern="1200" dirty="0">
                <a:solidFill>
                  <a:schemeClr val="tx1"/>
                </a:solidFill>
                <a:effectLst/>
                <a:latin typeface="+mn-lt"/>
                <a:ea typeface="+mn-ea"/>
                <a:cs typeface="+mn-cs"/>
              </a:rPr>
              <a:t> dienen.</a:t>
            </a:r>
            <a:br>
              <a:rPr lang="de-DE" dirty="0"/>
            </a:br>
            <a:r>
              <a:rPr lang="de-DE" sz="1200" kern="1200" dirty="0">
                <a:solidFill>
                  <a:schemeClr val="tx1"/>
                </a:solidFill>
                <a:effectLst/>
                <a:latin typeface="+mn-lt"/>
                <a:ea typeface="+mn-ea"/>
                <a:cs typeface="+mn-cs"/>
              </a:rPr>
              <a:t>4 Sind die Voraussetzungen für die </a:t>
            </a:r>
            <a:r>
              <a:rPr lang="de-DE" sz="1200" kern="1200" dirty="0" err="1">
                <a:solidFill>
                  <a:schemeClr val="tx1"/>
                </a:solidFill>
                <a:effectLst/>
                <a:latin typeface="+mn-lt"/>
                <a:ea typeface="+mn-ea"/>
                <a:cs typeface="+mn-cs"/>
              </a:rPr>
              <a:t>Erschliessung</a:t>
            </a:r>
            <a:r>
              <a:rPr lang="de-DE" sz="1200" kern="1200" dirty="0">
                <a:solidFill>
                  <a:schemeClr val="tx1"/>
                </a:solidFill>
                <a:effectLst/>
                <a:latin typeface="+mn-lt"/>
                <a:ea typeface="+mn-ea"/>
                <a:cs typeface="+mn-cs"/>
              </a:rPr>
              <a:t> eines Siedlungsgebietes mit dem öffentlichen Verkehr nicht erfüllt, ist an den geeigneten Haltestellen in der Region eine angemessene Zahl von Parkierungs- und Veloabstellplätzen bereitzustellen.</a:t>
            </a:r>
          </a:p>
        </p:txBody>
      </p:sp>
      <p:sp>
        <p:nvSpPr>
          <p:cNvPr id="4" name="Foliennummernplatzhalter 3"/>
          <p:cNvSpPr>
            <a:spLocks noGrp="1"/>
          </p:cNvSpPr>
          <p:nvPr>
            <p:ph type="sldNum" sz="quarter" idx="10"/>
          </p:nvPr>
        </p:nvSpPr>
        <p:spPr/>
        <p:txBody>
          <a:bodyPr/>
          <a:lstStyle/>
          <a:p>
            <a:fld id="{6A341494-F832-B54D-B7D0-82DDFCDFE8D2}" type="slidenum">
              <a:rPr lang="de-DE" smtClean="0"/>
              <a:t>10</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ym typeface="Wingdings" panose="05000000000000000000" pitchFamily="2" charset="2"/>
              </a:rPr>
              <a:t>- keine konkreteren Angaben</a:t>
            </a:r>
          </a:p>
          <a:p>
            <a:r>
              <a:rPr lang="de-DE" dirty="0">
                <a:sym typeface="Wingdings" panose="05000000000000000000" pitchFamily="2" charset="2"/>
              </a:rPr>
              <a:t>- Umsetzung? </a:t>
            </a:r>
            <a:endParaRPr lang="de-DE" dirty="0"/>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11</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de-DE" b="0" dirty="0"/>
              <a:t>Diskussion</a:t>
            </a:r>
            <a:r>
              <a:rPr lang="de-DE" b="0" baseline="0" dirty="0"/>
              <a:t> um mögliche grundrechtliche Verpflichtungen im Falle von massiven Abbaus des ÖPNV, insbesondere für </a:t>
            </a:r>
            <a:r>
              <a:rPr lang="de-DE" b="0" baseline="0" dirty="0" err="1"/>
              <a:t>Pflichtschüler_innen</a:t>
            </a:r>
            <a:endParaRPr lang="de-DE" b="0" baseline="0"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de-DE" b="0" baseline="0" dirty="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de-DE" b="0" dirty="0"/>
              <a:t>gewisse Vorgaben im Öffentlicher Personennah- und Regionalverkehrsgesetz 1999; geht</a:t>
            </a:r>
            <a:r>
              <a:rPr lang="de-DE" b="0" baseline="0" dirty="0"/>
              <a:t> hier aber vor allem auch um Finanzierung; und wie man sieht sehr vage, keine konkreten Vorgaben</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de-DE" b="0" baseline="0" dirty="0"/>
              <a:t>festzuhalten: nachfrageorientierte Planung, keine angebotsorientierte Planung, die in der Lage wäre, Verhaltensweisen zu beeinflussen</a:t>
            </a:r>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lang="de-DE" b="0" baseline="0" dirty="0"/>
          </a:p>
          <a:p>
            <a:pPr marL="628650" marR="0" lvl="1" indent="-171450" algn="l" defTabSz="457200" rtl="0" eaLnBrk="1" fontAlgn="auto" latinLnBrk="0" hangingPunct="1">
              <a:lnSpc>
                <a:spcPct val="100000"/>
              </a:lnSpc>
              <a:spcBef>
                <a:spcPts val="0"/>
              </a:spcBef>
              <a:spcAft>
                <a:spcPts val="0"/>
              </a:spcAft>
              <a:buClrTx/>
              <a:buSzTx/>
              <a:buFont typeface="Wingdings" charset="0"/>
              <a:buChar char="à"/>
              <a:tabLst/>
              <a:defRPr/>
            </a:pPr>
            <a:r>
              <a:rPr lang="de-DE" b="0" baseline="0" dirty="0">
                <a:sym typeface="Wingdings"/>
              </a:rPr>
              <a:t>Jedenfalls keine wie auch immer geartete Garantie oder Gewährleistung eines Mindestangebots an öffentlichem Verkehr</a:t>
            </a:r>
          </a:p>
          <a:p>
            <a:pPr marL="628650" marR="0" lvl="1" indent="-171450" algn="l" defTabSz="457200" rtl="0" eaLnBrk="1" fontAlgn="auto" latinLnBrk="0" hangingPunct="1">
              <a:lnSpc>
                <a:spcPct val="100000"/>
              </a:lnSpc>
              <a:spcBef>
                <a:spcPts val="0"/>
              </a:spcBef>
              <a:spcAft>
                <a:spcPts val="0"/>
              </a:spcAft>
              <a:buClrTx/>
              <a:buSzTx/>
              <a:buFont typeface="Wingdings" charset="0"/>
              <a:buChar char="à"/>
              <a:tabLst/>
              <a:defRPr/>
            </a:pPr>
            <a:endParaRPr lang="de-DE" b="0" baseline="0" dirty="0">
              <a:sym typeface="Wingdings"/>
            </a:endParaRP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r>
              <a:rPr lang="de-DE" b="0" baseline="0" dirty="0">
                <a:sym typeface="Wingdings"/>
              </a:rPr>
              <a:t>§ 31 Qualitätskriterien (Voraussetzung zur Bereitstellung von Bundesmitteln)</a:t>
            </a: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endParaRPr lang="de-DE" b="0" baseline="0" dirty="0">
              <a:sym typeface="Wingdings"/>
            </a:endParaRPr>
          </a:p>
          <a:p>
            <a:r>
              <a:rPr lang="de-DE" b="0" baseline="0" dirty="0">
                <a:sym typeface="Wingdings"/>
              </a:rPr>
              <a:t>(</a:t>
            </a:r>
            <a:r>
              <a:rPr lang="de-DE" b="0" baseline="0" dirty="0" err="1">
                <a:sym typeface="Wingdings"/>
              </a:rPr>
              <a:t>ua</a:t>
            </a:r>
            <a:r>
              <a:rPr lang="de-DE" b="0" baseline="0" dirty="0">
                <a:sym typeface="Wingdings"/>
              </a:rPr>
              <a:t>) </a:t>
            </a:r>
            <a:r>
              <a:rPr lang="de-DE" dirty="0"/>
              <a:t>–</a:t>
            </a:r>
            <a:r>
              <a:rPr lang="de-DE" baseline="0" dirty="0"/>
              <a:t> </a:t>
            </a:r>
            <a:r>
              <a:rPr lang="de-DE" dirty="0"/>
              <a:t>Anbindung von wichtigen Fahrzielen an das öffentliche Regional- und Nahverkehrssystem,</a:t>
            </a:r>
          </a:p>
          <a:p>
            <a:r>
              <a:rPr lang="de-DE" dirty="0"/>
              <a:t>       –</a:t>
            </a:r>
            <a:r>
              <a:rPr lang="de-DE" baseline="0" dirty="0"/>
              <a:t> </a:t>
            </a:r>
            <a:r>
              <a:rPr lang="de-DE" dirty="0"/>
              <a:t>optimale Anknüpfung und Verbindung der Verkehre durch abgestimmte Fahrpläne,</a:t>
            </a:r>
          </a:p>
          <a:p>
            <a:r>
              <a:rPr lang="de-DE" dirty="0"/>
              <a:t>       –</a:t>
            </a:r>
            <a:r>
              <a:rPr lang="de-DE" baseline="0" dirty="0"/>
              <a:t> </a:t>
            </a:r>
            <a:r>
              <a:rPr lang="de-DE" dirty="0"/>
              <a:t>Anbindung von ländlichen Gegenden und Randregionen, auch unter Einsatz bedarfsorientierter alternativer Betriebsformen</a:t>
            </a: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endParaRPr lang="de-DE" b="0" baseline="0" dirty="0">
              <a:sym typeface="Wingdings"/>
            </a:endParaRP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endParaRPr lang="de-DE" b="0" baseline="0" dirty="0">
              <a:sym typeface="Wingdings"/>
            </a:endParaRP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endParaRPr lang="de-DE" b="0" baseline="0" dirty="0">
              <a:sym typeface="Wingdings"/>
            </a:endParaRPr>
          </a:p>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endParaRPr lang="de-DE" b="0" baseline="0" dirty="0">
              <a:sym typeface="Wingdings"/>
            </a:endParaRPr>
          </a:p>
        </p:txBody>
      </p:sp>
      <p:sp>
        <p:nvSpPr>
          <p:cNvPr id="4" name="Foliennummernplatzhalter 3"/>
          <p:cNvSpPr>
            <a:spLocks noGrp="1"/>
          </p:cNvSpPr>
          <p:nvPr>
            <p:ph type="sldNum" sz="quarter" idx="10"/>
          </p:nvPr>
        </p:nvSpPr>
        <p:spPr/>
        <p:txBody>
          <a:bodyPr/>
          <a:lstStyle/>
          <a:p>
            <a:fld id="{6A341494-F832-B54D-B7D0-82DDFCDFE8D2}" type="slidenum">
              <a:rPr lang="de-DE" smtClean="0"/>
              <a:t>12</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13</a:t>
            </a:fld>
            <a:endParaRPr lang="de-DE"/>
          </a:p>
        </p:txBody>
      </p:sp>
    </p:spTree>
    <p:extLst>
      <p:ext uri="{BB962C8B-B14F-4D97-AF65-F5344CB8AC3E}">
        <p14:creationId xmlns:p14="http://schemas.microsoft.com/office/powerpoint/2010/main" val="118729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Parkraumbewirtschaftung</a:t>
            </a:r>
            <a:r>
              <a:rPr lang="de-DE" baseline="0" dirty="0"/>
              <a:t> als Push-Faktor: Je schwieriger zu parken, umso unattraktiver Autofahren. Als Beispiel möchte ich hier daher die Regelungen für das </a:t>
            </a:r>
            <a:r>
              <a:rPr lang="de-DE" baseline="0" dirty="0" err="1"/>
              <a:t>Anwohner_innenparken</a:t>
            </a:r>
            <a:r>
              <a:rPr lang="de-DE" baseline="0" dirty="0"/>
              <a:t> in Amsterdam vorstellen. Amsterdam ist bekanntlich eine sehr beliebte </a:t>
            </a:r>
            <a:r>
              <a:rPr lang="de-DE" baseline="0" dirty="0" err="1"/>
              <a:t>Radfahrer_innenstadt</a:t>
            </a:r>
            <a:r>
              <a:rPr lang="de-DE" baseline="0" dirty="0"/>
              <a:t> und hat einen Radverkehrsanteil von fast 40 %. Nur so viel noch am Rande</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a:t>Gut, nun zur Regelung: 2019 wurden...</a:t>
            </a:r>
            <a:endParaRPr lang="de-DE" dirty="0"/>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a:p>
            <a:pPr marL="0" marR="0" indent="0" algn="l" defTabSz="457200" rtl="0" eaLnBrk="1" fontAlgn="auto" latinLnBrk="0" hangingPunct="1">
              <a:lnSpc>
                <a:spcPct val="100000"/>
              </a:lnSpc>
              <a:spcBef>
                <a:spcPts val="0"/>
              </a:spcBef>
              <a:spcAft>
                <a:spcPts val="0"/>
              </a:spcAft>
              <a:buClrTx/>
              <a:buSzTx/>
              <a:buFontTx/>
              <a:buNone/>
              <a:tabLst/>
              <a:defRPr/>
            </a:pPr>
            <a:r>
              <a:rPr lang="de-DE" dirty="0"/>
              <a:t>Zum Vergleich:</a:t>
            </a:r>
            <a:r>
              <a:rPr lang="de-DE" baseline="0" dirty="0"/>
              <a:t> In Wien ca. 325.000 </a:t>
            </a:r>
            <a:r>
              <a:rPr lang="de-DE" baseline="0" dirty="0" err="1"/>
              <a:t>Parkpickerl</a:t>
            </a:r>
            <a:r>
              <a:rPr lang="de-DE" baseline="0" dirty="0"/>
              <a:t> (nach Ausweitung auf ganz Wien)</a:t>
            </a:r>
            <a:endParaRPr lang="de-DE" dirty="0"/>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14</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de-DE" dirty="0"/>
              <a:t>Umweltanforderungen</a:t>
            </a:r>
            <a:r>
              <a:rPr lang="de-DE" baseline="0" dirty="0"/>
              <a:t> an Pkw: </a:t>
            </a:r>
            <a:r>
              <a:rPr lang="de-DE" dirty="0"/>
              <a:t>Diesel mindestens EURO 4, sonstige 1 und darüber</a:t>
            </a:r>
          </a:p>
          <a:p>
            <a:pPr lvl="1"/>
            <a:endParaRPr lang="de-DE" dirty="0"/>
          </a:p>
          <a:p>
            <a:pPr lvl="1"/>
            <a:r>
              <a:rPr lang="de-DE" dirty="0"/>
              <a:t>Durch die Obergrenze ergeben sich Wartezeiten</a:t>
            </a:r>
            <a:r>
              <a:rPr lang="de-DE" baseline="0" dirty="0"/>
              <a:t> bis zu mehreren Monaten, Ziel ist es, die Wartezeit zu verlängern </a:t>
            </a:r>
            <a:r>
              <a:rPr lang="de-DE" baseline="0" dirty="0">
                <a:sym typeface="Wingdings"/>
              </a:rPr>
              <a:t> Stichwort Push-Faktor! Gewöhnungseffekt, zudem deutlich teurer als in anderen Städten (</a:t>
            </a:r>
            <a:r>
              <a:rPr lang="de-DE" baseline="0" dirty="0"/>
              <a:t>zentrumsnahe fast 600 € pro Jahr)</a:t>
            </a:r>
            <a:endParaRPr lang="de-DE" dirty="0"/>
          </a:p>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15</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ist die Lage</a:t>
            </a:r>
            <a:r>
              <a:rPr lang="de-DE" baseline="0" dirty="0"/>
              <a:t> nun in Österreich?</a:t>
            </a:r>
          </a:p>
          <a:p>
            <a:endParaRPr lang="de-DE" baseline="0" dirty="0"/>
          </a:p>
          <a:p>
            <a:r>
              <a:rPr lang="de-DE" baseline="0" dirty="0"/>
              <a:t>Fasse das hier sehr kurz zusammen, könnte man sicher länger darüber reden. </a:t>
            </a:r>
          </a:p>
          <a:p>
            <a:endParaRPr lang="de-DE" baseline="0" dirty="0"/>
          </a:p>
          <a:p>
            <a:r>
              <a:rPr lang="de-DE" baseline="0" dirty="0"/>
              <a:t>Grundsätzlich so, dass Behörden Gebiete bestimmen können, in denen man Ausnahmebewilligungen für </a:t>
            </a:r>
            <a:r>
              <a:rPr lang="de-DE" baseline="0" dirty="0" err="1"/>
              <a:t>Anwohner_innen</a:t>
            </a:r>
            <a:r>
              <a:rPr lang="de-DE" baseline="0" dirty="0"/>
              <a:t> überhaupt beantragen kann. Voraussetzungen für die Bewilligung finden sich in 45 </a:t>
            </a:r>
            <a:r>
              <a:rPr lang="de-DE" baseline="0" dirty="0" err="1"/>
              <a:t>Abs</a:t>
            </a:r>
            <a:r>
              <a:rPr lang="de-DE" baseline="0" dirty="0"/>
              <a:t> 4 StVO, unter anderem das persönliche Interesse</a:t>
            </a:r>
          </a:p>
          <a:p>
            <a:endParaRPr lang="de-DE" baseline="0" dirty="0"/>
          </a:p>
          <a:p>
            <a:endParaRPr lang="de-DE" dirty="0"/>
          </a:p>
          <a:p>
            <a:r>
              <a:rPr lang="de-DE" dirty="0"/>
              <a:t>THEORETISCHE</a:t>
            </a:r>
            <a:r>
              <a:rPr lang="de-DE" baseline="0" dirty="0"/>
              <a:t> Voraussetzungen für </a:t>
            </a:r>
            <a:r>
              <a:rPr lang="de-DE" baseline="0" dirty="0" err="1"/>
              <a:t>Anwohner:innenparken</a:t>
            </a:r>
            <a:r>
              <a:rPr lang="de-DE" baseline="0" dirty="0"/>
              <a:t>:  </a:t>
            </a:r>
          </a:p>
          <a:p>
            <a:r>
              <a:rPr lang="de-DE" baseline="0" dirty="0"/>
              <a:t>§ 45 StVO</a:t>
            </a:r>
          </a:p>
          <a:p>
            <a:r>
              <a:rPr lang="de-DE" dirty="0"/>
              <a:t>(4) Eine Bewilligung kann für die in der Verordnung gemäß § 43 Abs. 2a Z 1 angegebenen Kurzparkzonen auf die Dauer von höchstens zwei Jahren erteilt werden, wenn der Antragsteller in dem gemäß dieser Verordnung umschriebenen Gebiet wohnt und dort auch den Mittelpunkt seiner Lebensinteressen hat und ein persönliches Interesse nachweist, in der Nähe dieses Wohnsitzes zu parken und</a:t>
            </a:r>
            <a:r>
              <a:rPr lang="de-DE" baseline="0" dirty="0"/>
              <a:t> </a:t>
            </a:r>
            <a:r>
              <a:rPr lang="de-DE" dirty="0">
                <a:effectLst/>
              </a:rPr>
              <a:t>1.</a:t>
            </a:r>
            <a:r>
              <a:rPr lang="de-DE" baseline="0" dirty="0">
                <a:effectLst/>
              </a:rPr>
              <a:t> </a:t>
            </a:r>
            <a:r>
              <a:rPr lang="de-DE" dirty="0">
                <a:effectLst/>
              </a:rPr>
              <a:t>Zulassungsbesitzer oder Leasingnehmer eines Kraftfahrzeugs ist, oder</a:t>
            </a:r>
            <a:r>
              <a:rPr lang="de-DE" baseline="0" dirty="0">
                <a:effectLst/>
              </a:rPr>
              <a:t> </a:t>
            </a:r>
            <a:r>
              <a:rPr lang="de-DE" dirty="0">
                <a:effectLst/>
              </a:rPr>
              <a:t>2.</a:t>
            </a:r>
            <a:r>
              <a:rPr lang="de-DE" baseline="0" dirty="0">
                <a:effectLst/>
              </a:rPr>
              <a:t> </a:t>
            </a:r>
            <a:r>
              <a:rPr lang="de-DE" dirty="0">
                <a:effectLst/>
              </a:rPr>
              <a:t>nachweist, dass ihm ein arbeitgebereigenes oder von seinem Arbeitgeber geleastes Kraftfahrzeug auch zur Privatnutzung überlassen wird.</a:t>
            </a:r>
          </a:p>
          <a:p>
            <a:endParaRPr lang="de-DE" baseline="0" dirty="0"/>
          </a:p>
          <a:p>
            <a:pPr marL="171450" indent="-171450">
              <a:buFont typeface="Wingdings" charset="0"/>
              <a:buChar char="à"/>
            </a:pPr>
            <a:r>
              <a:rPr lang="de-DE" baseline="0" dirty="0">
                <a:sym typeface="Wingdings"/>
              </a:rPr>
              <a:t>Eigentlich immer Einzelfallprüfung, in der jeweilige Situation beurteilt wird. ZB spielen auch Einkommens- und Vermögensverhältnisse dabei eine Rolle, ob ein privater Parkplatz zumutbar wäre. </a:t>
            </a:r>
          </a:p>
          <a:p>
            <a:pPr marL="171450" indent="-171450">
              <a:buFont typeface="Wingdings" charset="0"/>
              <a:buChar char="à"/>
            </a:pPr>
            <a:r>
              <a:rPr lang="de-DE" baseline="0" dirty="0">
                <a:sym typeface="Wingdings"/>
              </a:rPr>
              <a:t>Zuständigkeit: Gemeinde </a:t>
            </a:r>
            <a:r>
              <a:rPr lang="de-DE" baseline="0" dirty="0" err="1">
                <a:sym typeface="Wingdings"/>
              </a:rPr>
              <a:t>ieWb</a:t>
            </a:r>
            <a:endParaRPr lang="de-DE" baseline="0" dirty="0"/>
          </a:p>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16</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Expert_innenkommission</a:t>
            </a:r>
            <a:r>
              <a:rPr lang="de-DE" dirty="0"/>
              <a:t>: </a:t>
            </a:r>
          </a:p>
          <a:p>
            <a:pPr marL="171450" indent="-171450">
              <a:buFontTx/>
              <a:buChar char="-"/>
            </a:pPr>
            <a:r>
              <a:rPr lang="de-DE" dirty="0"/>
              <a:t>In</a:t>
            </a:r>
            <a:r>
              <a:rPr lang="de-DE" baseline="0" dirty="0"/>
              <a:t> Wien werden Gebietsverordnungen jeweils für den ganzen Bezirk erlassen, daher zähle der ganze Bezirk als „nahegelegen“. </a:t>
            </a:r>
          </a:p>
          <a:p>
            <a:pPr marL="171450" indent="-171450">
              <a:buFontTx/>
              <a:buChar char="-"/>
            </a:pPr>
            <a:r>
              <a:rPr lang="de-DE" dirty="0"/>
              <a:t>Persönliches</a:t>
            </a:r>
            <a:r>
              <a:rPr lang="de-DE" baseline="0" dirty="0"/>
              <a:t> Interesse, „in der Nähe des Wohnsitzes“ zu parken, stelle nicht allein auf unmittelbaren Bereich zur Wohnung ab, gelte für ganzen Bezirk, </a:t>
            </a:r>
            <a:r>
              <a:rPr lang="de-DE" baseline="0" dirty="0" err="1"/>
              <a:t>zB</a:t>
            </a:r>
            <a:r>
              <a:rPr lang="de-DE" baseline="0" dirty="0"/>
              <a:t> auch zum Einkaufen</a:t>
            </a:r>
          </a:p>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17</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18</a:t>
            </a:fld>
            <a:endParaRPr lang="de-DE"/>
          </a:p>
        </p:txBody>
      </p:sp>
    </p:spTree>
    <p:extLst>
      <p:ext uri="{BB962C8B-B14F-4D97-AF65-F5344CB8AC3E}">
        <p14:creationId xmlns:p14="http://schemas.microsoft.com/office/powerpoint/2010/main" val="213680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Schweizer Steuersystem zeichnet sich durch eine hohe Steuerautonomie der Kantone aus. Demgegenüber darf der Bund nur insoweit Steuern erheben, solange ihm dies die Bundesverfassung erlaubt. Diese Kompetenz ist für die beiden wichtigsten Bundessteuern an der Urne periodisch zu bestätigen. So verlängert die von Volk und Ständen angenommene Finanzordnung ab Anfang 2021 das Recht, die direkte Bundessteuer und die Mehrwertsteuer bis Ende 2035 zu erheben.</a:t>
            </a:r>
          </a:p>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19</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2</a:t>
            </a:fld>
            <a:endParaRPr lang="de-DE"/>
          </a:p>
        </p:txBody>
      </p:sp>
    </p:spTree>
    <p:extLst>
      <p:ext uri="{BB962C8B-B14F-4D97-AF65-F5344CB8AC3E}">
        <p14:creationId xmlns:p14="http://schemas.microsoft.com/office/powerpoint/2010/main" val="106705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a:t>Bei Unzumutbarkeit:</a:t>
            </a:r>
          </a:p>
          <a:p>
            <a:pPr lvl="1"/>
            <a:endParaRPr lang="de-DE" dirty="0">
              <a:latin typeface="Arial"/>
              <a:cs typeface="Arial"/>
            </a:endParaRPr>
          </a:p>
          <a:p>
            <a:pPr marL="628650" lvl="1" indent="-171450">
              <a:buFontTx/>
              <a:buChar char="-"/>
            </a:pPr>
            <a:r>
              <a:rPr lang="de-DE" dirty="0">
                <a:latin typeface="Arial"/>
                <a:cs typeface="Arial"/>
              </a:rPr>
              <a:t>wenn zeitlicher Mehraufwand bei Benützung öffentlicher Verkehrsmittel gegenüber dem Privatfahrzeug nicht mehr als zumutbar erachtet wird (Zeitdifferenz über 1 Stunde)</a:t>
            </a:r>
          </a:p>
          <a:p>
            <a:pPr marL="628650" lvl="1" indent="-171450">
              <a:buFontTx/>
              <a:buChar char="-"/>
            </a:pPr>
            <a:r>
              <a:rPr lang="de-DE" dirty="0">
                <a:latin typeface="Arial"/>
                <a:cs typeface="Arial"/>
              </a:rPr>
              <a:t>bei mehreren Umsteigevorgängen oder bei Benützung eines zusätzlichen Verkehrsmittels (Fahrrad) ebenfalls unzumutbar (nicht bei Park &amp; Ride!)</a:t>
            </a:r>
          </a:p>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20</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Unzumutbarkeit:</a:t>
            </a:r>
          </a:p>
          <a:p>
            <a:pPr marL="628650" lvl="1" indent="-171450">
              <a:buFont typeface="Arial"/>
              <a:buChar char="•"/>
            </a:pPr>
            <a:r>
              <a:rPr lang="de-DE" dirty="0"/>
              <a:t>für mind. 1/2 Strecke steht kein Massenbeförderungsmittel zur Verfügung </a:t>
            </a:r>
          </a:p>
          <a:p>
            <a:pPr marL="628650" lvl="1" indent="-171450">
              <a:buFont typeface="Arial"/>
              <a:buChar char="•"/>
            </a:pPr>
            <a:r>
              <a:rPr lang="de-DE" dirty="0"/>
              <a:t>bei bestimmten Beeinträchtigungen nach dem </a:t>
            </a:r>
            <a:r>
              <a:rPr lang="de-DE" dirty="0" err="1"/>
              <a:t>BundesbehindertenG</a:t>
            </a:r>
            <a:endParaRPr lang="de-DE" dirty="0"/>
          </a:p>
          <a:p>
            <a:pPr marL="628650" lvl="1" indent="-171450">
              <a:buFont typeface="Arial"/>
              <a:buChar char="•"/>
            </a:pPr>
            <a:r>
              <a:rPr lang="de-DE" dirty="0"/>
              <a:t>bei Zeitdauer von über 120 Minuten </a:t>
            </a:r>
          </a:p>
          <a:p>
            <a:pPr marL="628650" lvl="1" indent="-171450">
              <a:buFont typeface="Arial"/>
              <a:buChar char="•"/>
            </a:pPr>
            <a:r>
              <a:rPr lang="de-DE" dirty="0"/>
              <a:t>bei Zeitdauer von mehr als 60 Minuten: entfernungsabhängige Höchstdauer</a:t>
            </a:r>
          </a:p>
          <a:p>
            <a:pPr marL="628650" lvl="1" indent="-171450">
              <a:buFont typeface="Arial"/>
              <a:buChar char="•"/>
            </a:pPr>
            <a:r>
              <a:rPr lang="de-DE" dirty="0"/>
              <a:t>mit Pendlerrechner des BMF zu ermitteln</a:t>
            </a:r>
            <a:endParaRPr lang="de-DE" b="1" dirty="0"/>
          </a:p>
          <a:p>
            <a:endParaRPr lang="de-DE" dirty="0"/>
          </a:p>
          <a:p>
            <a:r>
              <a:rPr lang="de-DE" dirty="0"/>
              <a:t>Pendlereur</a:t>
            </a:r>
            <a:r>
              <a:rPr lang="de-DE" baseline="0" dirty="0"/>
              <a:t>o = Absetzbetrag, § 33 </a:t>
            </a:r>
            <a:r>
              <a:rPr lang="de-DE" baseline="0" dirty="0" err="1"/>
              <a:t>Abs</a:t>
            </a:r>
            <a:r>
              <a:rPr lang="de-DE" baseline="0" dirty="0"/>
              <a:t> 5 Z 4 EStG 1988</a:t>
            </a:r>
            <a:endParaRPr lang="de-DE" dirty="0"/>
          </a:p>
          <a:p>
            <a:r>
              <a:rPr lang="de-DE" dirty="0"/>
              <a:t>Bei Anspruch auf Pendlerpauschale zusätzlich Pendlereuro als Absetzbetrag.</a:t>
            </a:r>
          </a:p>
          <a:p>
            <a:r>
              <a:rPr lang="de-DE" dirty="0"/>
              <a:t>2 € pro Kilometer der einfachen Strecke zwischen Wohnung und Arbeitsstätte </a:t>
            </a:r>
          </a:p>
          <a:p>
            <a:endParaRPr lang="de-AT" dirty="0"/>
          </a:p>
          <a:p>
            <a:r>
              <a:rPr lang="de-AT" dirty="0" err="1"/>
              <a:t>Öffiticket</a:t>
            </a:r>
            <a:r>
              <a:rPr lang="de-AT" baseline="0" dirty="0"/>
              <a:t> = wird nicht als Einkommen angerechnet, § 26 Z 5 </a:t>
            </a:r>
            <a:r>
              <a:rPr lang="de-AT" baseline="0" dirty="0" err="1"/>
              <a:t>lit</a:t>
            </a:r>
            <a:r>
              <a:rPr lang="de-AT" baseline="0" dirty="0"/>
              <a:t> b EStG 1988</a:t>
            </a:r>
            <a:endParaRPr lang="de-AT" dirty="0"/>
          </a:p>
          <a:p>
            <a:r>
              <a:rPr lang="de-DE" dirty="0"/>
              <a:t>Kostenübernahme für Fahrkarten (Wochen-, Monats- oder Jahreskarten) für öffentliche Verkehrsmittel durch Arbeitgeber/in</a:t>
            </a:r>
          </a:p>
          <a:p>
            <a:r>
              <a:rPr lang="de-DE" dirty="0"/>
              <a:t>wird nicht als Einkommen </a:t>
            </a:r>
            <a:r>
              <a:rPr lang="de-DE" dirty="0" err="1"/>
              <a:t>iSd</a:t>
            </a:r>
            <a:r>
              <a:rPr lang="de-DE" dirty="0"/>
              <a:t> EStG qualifiziert</a:t>
            </a:r>
          </a:p>
          <a:p>
            <a:r>
              <a:rPr lang="de-DE" dirty="0"/>
              <a:t>Karte muss entweder </a:t>
            </a:r>
            <a:r>
              <a:rPr lang="de-DE" b="1" dirty="0"/>
              <a:t>am</a:t>
            </a:r>
            <a:r>
              <a:rPr lang="de-DE" dirty="0"/>
              <a:t> </a:t>
            </a:r>
            <a:r>
              <a:rPr lang="de-DE" b="1" dirty="0"/>
              <a:t>Wohnort oder am Arbeitsort</a:t>
            </a:r>
            <a:r>
              <a:rPr lang="de-DE" dirty="0"/>
              <a:t> gültig sein</a:t>
            </a:r>
          </a:p>
          <a:p>
            <a:r>
              <a:rPr lang="de-DE" dirty="0"/>
              <a:t>Zuschuss/Beitrag kann gemeinsam mit Gehaltszahlung bezahlt werden</a:t>
            </a:r>
          </a:p>
          <a:p>
            <a:r>
              <a:rPr lang="de-DE" dirty="0"/>
              <a:t>Pendlerpauschale vermindert sich um die Kosten der Fahrkarten </a:t>
            </a:r>
          </a:p>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21</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22</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23</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24</a:t>
            </a:fld>
            <a:endParaRPr lang="de-DE"/>
          </a:p>
        </p:txBody>
      </p:sp>
    </p:spTree>
    <p:extLst>
      <p:ext uri="{BB962C8B-B14F-4D97-AF65-F5344CB8AC3E}">
        <p14:creationId xmlns:p14="http://schemas.microsoft.com/office/powerpoint/2010/main" val="228991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Nun reden wir ständig vom Verkehr, wenn es </a:t>
            </a:r>
            <a:r>
              <a:rPr lang="de-DE" sz="1200" dirty="0" err="1">
                <a:latin typeface="Arial" panose="020B0604020202020204" pitchFamily="34" charset="0"/>
                <a:cs typeface="Arial" panose="020B0604020202020204" pitchFamily="34" charset="0"/>
              </a:rPr>
              <a:t>zB</a:t>
            </a:r>
            <a:r>
              <a:rPr lang="de-DE" sz="1200" dirty="0">
                <a:latin typeface="Arial" panose="020B0604020202020204" pitchFamily="34" charset="0"/>
                <a:cs typeface="Arial" panose="020B0604020202020204" pitchFamily="34" charset="0"/>
              </a:rPr>
              <a:t> um Emissionen geht, aber auch im juristischen Kontext. Gleichzeitig aber von Mobilitätswende. Warum? </a:t>
            </a:r>
          </a:p>
          <a:p>
            <a:endParaRPr lang="de-DE" dirty="0"/>
          </a:p>
          <a:p>
            <a:r>
              <a:rPr lang="de-DE" dirty="0"/>
              <a:t>Mobilität</a:t>
            </a:r>
            <a:r>
              <a:rPr lang="de-DE" baseline="0" dirty="0"/>
              <a:t> und Verkehr sind nicht das Gleiche. Als </a:t>
            </a:r>
            <a:r>
              <a:rPr lang="de-DE" baseline="0" dirty="0" err="1"/>
              <a:t>Jurist_innen</a:t>
            </a:r>
            <a:r>
              <a:rPr lang="de-DE" baseline="0" dirty="0"/>
              <a:t> reden wir hauptsächlich vom Verkehr und beschäftigen uns auch größtenteils nur damit. Wenn wir die Klimakrise bewältigen wollen und </a:t>
            </a:r>
            <a:r>
              <a:rPr lang="de-DE" baseline="0" dirty="0" err="1"/>
              <a:t>idZ</a:t>
            </a:r>
            <a:r>
              <a:rPr lang="de-DE" baseline="0" dirty="0"/>
              <a:t> die Probleme, die eben durch den Verkehr entstehen, müssen wir viel mehr von Mobilität reden und eben auch den rechtlichen Blick weiten und uns damit auseinandersetzen, was hinter dem Verkehr steht und das ist die Mobilität. </a:t>
            </a:r>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3</a:t>
            </a:fld>
            <a:endParaRPr lang="de-DE"/>
          </a:p>
        </p:txBody>
      </p:sp>
    </p:spTree>
    <p:extLst>
      <p:ext uri="{BB962C8B-B14F-4D97-AF65-F5344CB8AC3E}">
        <p14:creationId xmlns:p14="http://schemas.microsoft.com/office/powerpoint/2010/main" val="275209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3 Säulen: Am wichtigsten zunächst Vermeidung</a:t>
            </a:r>
            <a:r>
              <a:rPr lang="de-DE" baseline="0" dirty="0"/>
              <a:t>: Hier geht‘s um die Ebene hinter dem Verkehr, also um die Mobilität, das Bedürfnis: Kann ein Bedürfnis auch anders befriedigt werden? ZB online, Stichwort Telearbeit, oder indem kurze Wege ermöglicht werden und man nicht für jeden Einkauf ins Auto steigen muss, oder auch Fahrgemeinschaften. Aus rechtlicher Sicht ist hier insbesondere das Raumordnungsrecht gefragt, weil Frage der </a:t>
            </a:r>
            <a:r>
              <a:rPr lang="de-DE" baseline="0" dirty="0">
                <a:sym typeface="Wingdings"/>
              </a:rPr>
              <a:t>Siedlungsstruktur, Zersiedelung verhindern (auch gut im Hinblick auf Bodenverbrauch!), Pfadabhängigkeiten verhindern  längerfristige Lösungen in der Raumplanung</a:t>
            </a:r>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a:t>Aber wie wir gerade auch im Zuge der Pandemie gesehen haben, der gesamte rechtliche Rahmen für Homeoffice etc. </a:t>
            </a:r>
            <a:r>
              <a:rPr lang="de-DE" baseline="0" dirty="0">
                <a:sym typeface="Wingdings"/>
              </a:rPr>
              <a:t>starke Frage der Regulierung</a:t>
            </a:r>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Wenn sich Verkehr nicht vermeiden lässt, dann Benutzung der Verkehrsmittel des Umweltverbundes besser als die anderen. Es braucht also unbedingt eine Verlagerung. Dazu gibt es aus rechtlicher Sicht sehr viele Möglichkeiten. Auf diese möchte ich mich heute konzentrieren, dazu gleich im Anschluss.</a:t>
            </a:r>
          </a:p>
          <a:p>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a:t>Schließlich muss auch jener Verkehr, der weder vermieden noch verlagert werden kann, an die Klimakrise angepasst werden und somit zumindest verbessert werden. Wie etwa mit der Umstellung auf elektrischen Antrieb; braucht </a:t>
            </a:r>
            <a:r>
              <a:rPr lang="de-DE" baseline="0" dirty="0">
                <a:sym typeface="Wingdings"/>
              </a:rPr>
              <a:t>neue Technologien, Entwicklungen fördern und aus rechtlicher Sicht die Rahmenbedingungen dafür schaffen.</a:t>
            </a:r>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4</a:t>
            </a:fld>
            <a:endParaRPr lang="de-DE"/>
          </a:p>
        </p:txBody>
      </p:sp>
    </p:spTree>
    <p:extLst>
      <p:ext uri="{BB962C8B-B14F-4D97-AF65-F5344CB8AC3E}">
        <p14:creationId xmlns:p14="http://schemas.microsoft.com/office/powerpoint/2010/main" val="112150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sehen wir die konkreten Verlagerungsziele. Demnach sollen bis 2040 fast 20</a:t>
            </a:r>
            <a:r>
              <a:rPr lang="de-DE" baseline="0" dirty="0"/>
              <a:t> % der Wege vom MIV zu den Verkehrsmitteln des Umweltverbundes verlagert werden. Das ist doch recht viel, weshalb es eine Vielzahl an Maßnahmen brauchen wird.</a:t>
            </a:r>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5</a:t>
            </a:fld>
            <a:endParaRPr lang="de-DE"/>
          </a:p>
        </p:txBody>
      </p:sp>
    </p:spTree>
    <p:extLst>
      <p:ext uri="{BB962C8B-B14F-4D97-AF65-F5344CB8AC3E}">
        <p14:creationId xmlns:p14="http://schemas.microsoft.com/office/powerpoint/2010/main" val="271435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sym typeface="Wingdings"/>
              </a:rPr>
              <a:t>Verlagern: Umstieg auf andere Verkehrsmittel (jene des Umweltverbundes) nur mit entsprechenden Rahmenbedingungen möglich</a:t>
            </a:r>
          </a:p>
          <a:p>
            <a:r>
              <a:rPr lang="de-DE" baseline="0" dirty="0">
                <a:solidFill>
                  <a:srgbClr val="FFFF00"/>
                </a:solidFill>
                <a:sym typeface="Wingdings"/>
              </a:rPr>
              <a:t>Gesprochen wird hier vor allem von sogenannten Push- und </a:t>
            </a:r>
            <a:r>
              <a:rPr lang="de-DE" baseline="0" dirty="0" err="1">
                <a:solidFill>
                  <a:srgbClr val="FFFF00"/>
                </a:solidFill>
                <a:sym typeface="Wingdings"/>
              </a:rPr>
              <a:t>Pullfaktoren</a:t>
            </a:r>
            <a:r>
              <a:rPr lang="de-DE" baseline="0" dirty="0">
                <a:solidFill>
                  <a:srgbClr val="FFFF00"/>
                </a:solidFill>
                <a:sym typeface="Wingdings"/>
              </a:rPr>
              <a:t>, geht also darum, die Verkehrsmittel des Umweltverbundes möglichst attraktiv, bequem und barrierefrei zu machen und umgekehrt, den MIV zunehmend unattraktiver werden zu lassen.</a:t>
            </a:r>
          </a:p>
          <a:p>
            <a:endParaRPr lang="de-DE" baseline="0" dirty="0">
              <a:solidFill>
                <a:srgbClr val="FFFF00"/>
              </a:solidFill>
              <a:sym typeface="Wingdings"/>
            </a:endParaRPr>
          </a:p>
          <a:p>
            <a:r>
              <a:rPr lang="de-DE" baseline="0" dirty="0">
                <a:solidFill>
                  <a:srgbClr val="FFFF00"/>
                </a:solidFill>
                <a:sym typeface="Wingdings"/>
              </a:rPr>
              <a:t>Hier gibt es natürlich sehr viele Maßnahmen, die getroffen werden können und alle brauchen eine entsprechende rechtliche Grundlage </a:t>
            </a:r>
            <a:r>
              <a:rPr lang="de-DE" baseline="0" dirty="0" err="1">
                <a:solidFill>
                  <a:srgbClr val="FFFF00"/>
                </a:solidFill>
                <a:sym typeface="Wingdings"/>
              </a:rPr>
              <a:t>bzw</a:t>
            </a:r>
            <a:r>
              <a:rPr lang="de-DE" baseline="0" dirty="0">
                <a:solidFill>
                  <a:srgbClr val="FFFF00"/>
                </a:solidFill>
                <a:sym typeface="Wingdings"/>
              </a:rPr>
              <a:t> einen Rahmen. Es geht beispielsweise darum, wie die StVO ausgestaltet wird, welche Verkehrsmittel werden hier bevorzugt oder benachteiligt?; es geht um Parkregelungen, wie einfach ist parken und wie viel kostet es?; welche steuerlichen Anreize gibt es </a:t>
            </a:r>
            <a:r>
              <a:rPr lang="de-DE" baseline="0" dirty="0" err="1">
                <a:solidFill>
                  <a:srgbClr val="FFFF00"/>
                </a:solidFill>
                <a:sym typeface="Wingdings"/>
              </a:rPr>
              <a:t>zB</a:t>
            </a:r>
            <a:r>
              <a:rPr lang="de-DE" baseline="0" dirty="0">
                <a:solidFill>
                  <a:srgbClr val="FFFF00"/>
                </a:solidFill>
                <a:sym typeface="Wingdings"/>
              </a:rPr>
              <a:t> den Arbeitsweg öffentlich zu bestreiten? Und schließlich, wie ist überhaupt das Angebot an öffentlichen Verkehrsmitteln? </a:t>
            </a:r>
          </a:p>
          <a:p>
            <a:endParaRPr lang="de-DE" baseline="0" dirty="0">
              <a:solidFill>
                <a:srgbClr val="FFFF00"/>
              </a:solidFill>
              <a:sym typeface="Wingdings"/>
            </a:endParaRPr>
          </a:p>
          <a:p>
            <a:r>
              <a:rPr lang="de-DE" baseline="0" dirty="0">
                <a:solidFill>
                  <a:srgbClr val="FFFF00"/>
                </a:solidFill>
                <a:sym typeface="Wingdings"/>
              </a:rPr>
              <a:t>Für all diese Fragen spielt das Recht eine wesentliche Rolle; es gibt zahlreiche politische Forderungen, doch wie können diese auch rechtlich umgesetzt werden?</a:t>
            </a:r>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6</a:t>
            </a:fld>
            <a:endParaRPr lang="de-DE"/>
          </a:p>
        </p:txBody>
      </p:sp>
    </p:spTree>
    <p:extLst>
      <p:ext uri="{BB962C8B-B14F-4D97-AF65-F5344CB8AC3E}">
        <p14:creationId xmlns:p14="http://schemas.microsoft.com/office/powerpoint/2010/main" val="2752098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solidFill>
                  <a:srgbClr val="FFFF00"/>
                </a:solidFill>
                <a:sym typeface="Wingdings"/>
              </a:rPr>
              <a:t>Dazu heute ein paar Beispiele für rechtliche Regelungen vorstellen, die jeweils einen kleineren oder größeren Beitrag leisten, um Verlagerung, also den Umstieg, zu ermöglichen.</a:t>
            </a:r>
          </a:p>
          <a:p>
            <a:endParaRPr lang="de-DE" baseline="0" dirty="0">
              <a:solidFill>
                <a:srgbClr val="FFFF00"/>
              </a:solidFill>
              <a:sym typeface="Wingdings"/>
            </a:endParaRPr>
          </a:p>
          <a:p>
            <a:r>
              <a:rPr lang="de-DE" baseline="0" dirty="0">
                <a:solidFill>
                  <a:srgbClr val="FFFF00"/>
                </a:solidFill>
                <a:sym typeface="Wingdings"/>
              </a:rPr>
              <a:t>Es soll hier weniger darum gehen, wie die einzelnen Regelungen ganz konkret in jedem Detail ausgestaltet sind, sondern darum, Ideen vorzustellen und zu schauen, wie es anderswo gemacht wird. Es geht also um </a:t>
            </a:r>
            <a:r>
              <a:rPr lang="de-DE" baseline="0" dirty="0" err="1">
                <a:solidFill>
                  <a:srgbClr val="FFFF00"/>
                </a:solidFill>
                <a:sym typeface="Wingdings"/>
              </a:rPr>
              <a:t>best</a:t>
            </a:r>
            <a:r>
              <a:rPr lang="de-DE" baseline="0" dirty="0">
                <a:solidFill>
                  <a:srgbClr val="FFFF00"/>
                </a:solidFill>
                <a:sym typeface="Wingdings"/>
              </a:rPr>
              <a:t> oder </a:t>
            </a:r>
            <a:r>
              <a:rPr lang="de-DE" baseline="0" dirty="0" err="1">
                <a:solidFill>
                  <a:srgbClr val="FFFF00"/>
                </a:solidFill>
                <a:sym typeface="Wingdings"/>
              </a:rPr>
              <a:t>good</a:t>
            </a:r>
            <a:r>
              <a:rPr lang="de-DE" baseline="0" dirty="0">
                <a:solidFill>
                  <a:srgbClr val="FFFF00"/>
                </a:solidFill>
                <a:sym typeface="Wingdings"/>
              </a:rPr>
              <a:t> </a:t>
            </a:r>
            <a:r>
              <a:rPr lang="de-DE" baseline="0" dirty="0" err="1">
                <a:solidFill>
                  <a:srgbClr val="FFFF00"/>
                </a:solidFill>
                <a:sym typeface="Wingdings"/>
              </a:rPr>
              <a:t>practice</a:t>
            </a:r>
            <a:r>
              <a:rPr lang="de-DE" baseline="0" dirty="0">
                <a:solidFill>
                  <a:srgbClr val="FFFF00"/>
                </a:solidFill>
                <a:sym typeface="Wingdings"/>
              </a:rPr>
              <a:t> Beispiele. Manchmal hilft es ja, über den Tellerrand zu schauen, um sich ein bisschen Inspiration zu holen. Um diese Beispiele aber auch ein bisschen zu kontextualisieren, möchte ich sie mit der Situation in Österreich vergleichen, um zu schauen, ob wir vielleicht bei manchen Dingen schon gut dabei sind oder nicht.</a:t>
            </a:r>
          </a:p>
          <a:p>
            <a:endParaRPr lang="de-DE" baseline="0" dirty="0">
              <a:solidFill>
                <a:srgbClr val="FFFF00"/>
              </a:solidFill>
              <a:sym typeface="Wingdings"/>
            </a:endParaRPr>
          </a:p>
          <a:p>
            <a:r>
              <a:rPr lang="de-DE" baseline="0" dirty="0">
                <a:solidFill>
                  <a:srgbClr val="FFFF00"/>
                </a:solidFill>
                <a:sym typeface="Wingdings"/>
              </a:rPr>
              <a:t>Ich möchte an dieser Stelle aber betonen, dass ich keine wirkliche Rechtsvergleichung vornehme. Es geht mir darum, Ideen vorzustellen und Inspiration zu sammeln, wie man Dinge ungefähr regeln könnte.  </a:t>
            </a:r>
            <a:endParaRPr lang="de-DE" dirty="0">
              <a:solidFill>
                <a:srgbClr val="FFFF00"/>
              </a:solidFill>
            </a:endParaRPr>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7</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a:t>
            </a:r>
            <a:r>
              <a:rPr lang="de-DE" baseline="0" dirty="0"/>
              <a:t> Land Berlin erließ im Jahr 2018 ein umfangreiches Mobilitätsgesetz. Als Ziel des Gesetzes wird in § 3 auch eine Mobilitätsgarantie normiert.</a:t>
            </a:r>
          </a:p>
          <a:p>
            <a:endParaRPr lang="de-DE" baseline="0" dirty="0"/>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8</a:t>
            </a:fld>
            <a:endParaRPr lang="de-DE"/>
          </a:p>
        </p:txBody>
      </p:sp>
    </p:spTree>
    <p:extLst>
      <p:ext uri="{BB962C8B-B14F-4D97-AF65-F5344CB8AC3E}">
        <p14:creationId xmlns:p14="http://schemas.microsoft.com/office/powerpoint/2010/main" val="237435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Mit dem Gesetz wird den Verkehrsmitteln des Umweltverbundes der Vorrang eingeräumt wird. Gesetz ist in vier Abschnitte gegliedert, wobei sich einer den Zielen, Strategien und Plänen widmet und einer jeweils dem Öffentlichen, Rad- und Fußverkehr. </a:t>
            </a:r>
          </a:p>
          <a:p>
            <a:endParaRPr lang="de-DE" baseline="0" dirty="0"/>
          </a:p>
          <a:p>
            <a:r>
              <a:rPr lang="de-DE" baseline="0" dirty="0"/>
              <a:t>Bei der Mobilitätsgarantie geht es vor allem auch um die Gewährleistung von der Versorgung mit ÖPNV, die im 2. Abschnitt des Gesetzes konkreter ausgestaltet wird </a:t>
            </a:r>
            <a:r>
              <a:rPr lang="de-DE" baseline="0" dirty="0">
                <a:sym typeface="Wingdings"/>
              </a:rPr>
              <a:t> Nahverkehrsplan unter Berücksichtigung aller Ziele zu erstellen. Der erste solche Plan für Jahre 2019 bis 2023 wurde 2019 verabschiedet, enthalten sind auch die Pläne zur Finanzierung. </a:t>
            </a:r>
            <a:endParaRPr lang="de-DE" baseline="0" dirty="0"/>
          </a:p>
          <a:p>
            <a:endParaRPr lang="de-DE" baseline="0" dirty="0"/>
          </a:p>
          <a:p>
            <a:r>
              <a:rPr lang="de-DE" baseline="0" dirty="0"/>
              <a:t>Konkretes Ziel ist es, </a:t>
            </a:r>
            <a:r>
              <a:rPr lang="de-DE" sz="1200" kern="1200" dirty="0">
                <a:solidFill>
                  <a:schemeClr val="tx1"/>
                </a:solidFill>
                <a:effectLst/>
                <a:latin typeface="+mn-lt"/>
                <a:ea typeface="+mn-ea"/>
                <a:cs typeface="+mn-cs"/>
              </a:rPr>
              <a:t>dass</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80 % Berlinerinnen und Berlinern in der Hauptverkehrszeit (6:00/6:30 </a:t>
            </a:r>
            <a:r>
              <a:rPr lang="mr-IN" sz="1200"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9:00 und 14:00 bis</a:t>
            </a:r>
            <a:r>
              <a:rPr lang="de-DE" sz="1200" kern="1200" baseline="0" dirty="0">
                <a:solidFill>
                  <a:schemeClr val="tx1"/>
                </a:solidFill>
                <a:effectLst/>
                <a:latin typeface="+mn-lt"/>
                <a:ea typeface="+mn-ea"/>
                <a:cs typeface="+mn-cs"/>
              </a:rPr>
              <a:t> 19:00 Uhr) </a:t>
            </a:r>
            <a:r>
              <a:rPr lang="de-DE" sz="1200" kern="1200" dirty="0">
                <a:solidFill>
                  <a:schemeClr val="tx1"/>
                </a:solidFill>
                <a:effectLst/>
                <a:latin typeface="+mn-lt"/>
                <a:ea typeface="+mn-ea"/>
                <a:cs typeface="+mn-cs"/>
              </a:rPr>
              <a:t>ein Fahrtangebot</a:t>
            </a:r>
            <a:br>
              <a:rPr lang="de-DE" dirty="0"/>
            </a:br>
            <a:r>
              <a:rPr lang="de-DE" sz="1200" kern="1200" dirty="0">
                <a:solidFill>
                  <a:schemeClr val="tx1"/>
                </a:solidFill>
                <a:effectLst/>
                <a:latin typeface="+mn-lt"/>
                <a:ea typeface="+mn-ea"/>
                <a:cs typeface="+mn-cs"/>
              </a:rPr>
              <a:t>alle zehn Minuten maximal 400 Meter und 90 % Berlinerinnen und Berlinern</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maximal 500 Meter entfernt von ihrem Wohnort auffinden. In Nebenverkehrszeiten prozentuell ein bisschen weniger.</a:t>
            </a:r>
            <a:r>
              <a:rPr lang="de-DE" sz="1200" kern="1200" baseline="0" dirty="0">
                <a:solidFill>
                  <a:schemeClr val="tx1"/>
                </a:solidFill>
                <a:effectLst/>
                <a:latin typeface="+mn-lt"/>
                <a:ea typeface="+mn-ea"/>
                <a:cs typeface="+mn-cs"/>
              </a:rPr>
              <a:t> Ziel: Bei diesem Takt nehmen Leute </a:t>
            </a:r>
            <a:r>
              <a:rPr lang="de-DE" sz="1200" kern="1200" baseline="0" dirty="0" err="1">
                <a:solidFill>
                  <a:schemeClr val="tx1"/>
                </a:solidFill>
                <a:effectLst/>
                <a:latin typeface="+mn-lt"/>
                <a:ea typeface="+mn-ea"/>
                <a:cs typeface="+mn-cs"/>
              </a:rPr>
              <a:t>Öffis</a:t>
            </a:r>
            <a:r>
              <a:rPr lang="de-DE" sz="1200" kern="1200" baseline="0" dirty="0">
                <a:solidFill>
                  <a:schemeClr val="tx1"/>
                </a:solidFill>
                <a:effectLst/>
                <a:latin typeface="+mn-lt"/>
                <a:ea typeface="+mn-ea"/>
                <a:cs typeface="+mn-cs"/>
              </a:rPr>
              <a:t>, ohne auf den Fahrplan zu schauen und damit vermehrt sich die Zahl der </a:t>
            </a:r>
            <a:r>
              <a:rPr lang="de-DE" sz="1200" kern="1200" baseline="0" dirty="0" err="1">
                <a:solidFill>
                  <a:schemeClr val="tx1"/>
                </a:solidFill>
                <a:effectLst/>
                <a:latin typeface="+mn-lt"/>
                <a:ea typeface="+mn-ea"/>
                <a:cs typeface="+mn-cs"/>
              </a:rPr>
              <a:t>Nutzer_innen</a:t>
            </a:r>
            <a:r>
              <a:rPr lang="de-DE" sz="1200" kern="1200" baseline="0" dirty="0">
                <a:solidFill>
                  <a:schemeClr val="tx1"/>
                </a:solidFill>
                <a:effectLst/>
                <a:latin typeface="+mn-lt"/>
                <a:ea typeface="+mn-ea"/>
                <a:cs typeface="+mn-cs"/>
              </a:rPr>
              <a:t> (Quelle: Seite 107 NVP) </a:t>
            </a:r>
          </a:p>
          <a:p>
            <a:endParaRPr lang="de-DE" sz="1200" kern="1200" baseline="0" dirty="0">
              <a:solidFill>
                <a:schemeClr val="tx1"/>
              </a:solidFill>
              <a:effectLst/>
              <a:latin typeface="+mn-lt"/>
              <a:ea typeface="+mn-ea"/>
              <a:cs typeface="+mn-cs"/>
            </a:endParaRPr>
          </a:p>
          <a:p>
            <a:r>
              <a:rPr lang="de-DE" sz="1200" kern="1200" baseline="0" dirty="0">
                <a:solidFill>
                  <a:schemeClr val="tx1"/>
                </a:solidFill>
                <a:effectLst/>
                <a:latin typeface="+mn-lt"/>
                <a:ea typeface="+mn-ea"/>
                <a:cs typeface="+mn-cs"/>
              </a:rPr>
              <a:t>Berücksichtigt werden auch spezielle Bedürfnisse </a:t>
            </a:r>
            <a:endParaRPr lang="de-DE" baseline="0" dirty="0"/>
          </a:p>
          <a:p>
            <a:endParaRPr lang="de-DE" dirty="0"/>
          </a:p>
        </p:txBody>
      </p:sp>
      <p:sp>
        <p:nvSpPr>
          <p:cNvPr id="4" name="Foliennummernplatzhalter 3"/>
          <p:cNvSpPr>
            <a:spLocks noGrp="1"/>
          </p:cNvSpPr>
          <p:nvPr>
            <p:ph type="sldNum" sz="quarter" idx="10"/>
          </p:nvPr>
        </p:nvSpPr>
        <p:spPr/>
        <p:txBody>
          <a:bodyPr/>
          <a:lstStyle/>
          <a:p>
            <a:fld id="{6A341494-F832-B54D-B7D0-82DDFCDFE8D2}" type="slidenum">
              <a:rPr lang="de-DE" smtClean="0"/>
              <a:t>9</a:t>
            </a:fld>
            <a:endParaRPr lang="de-DE"/>
          </a:p>
        </p:txBody>
      </p:sp>
    </p:spTree>
    <p:extLst>
      <p:ext uri="{BB962C8B-B14F-4D97-AF65-F5344CB8AC3E}">
        <p14:creationId xmlns:p14="http://schemas.microsoft.com/office/powerpoint/2010/main" val="237435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5832F-E2FB-4E3E-86E6-177DFD786D8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BF13AAF-88F0-4606-A8A0-7CCCFB6A3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0DFB299-2751-44AC-97FB-DF00C3D3E1BA}"/>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5" name="Fußzeilenplatzhalter 4">
            <a:extLst>
              <a:ext uri="{FF2B5EF4-FFF2-40B4-BE49-F238E27FC236}">
                <a16:creationId xmlns:a16="http://schemas.microsoft.com/office/drawing/2014/main" id="{54F875D2-F98E-44AE-A07E-C021DBD064B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7D37AD1-2670-4396-AD66-AD04CA3095D4}"/>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243759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55EC8-28FC-43BC-BC3C-F11FD56FC80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FCCE1F00-36D3-4939-A3A1-DB7A25DABF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7253D77-8460-4D6E-A6AD-1B9E3368F46E}"/>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5" name="Fußzeilenplatzhalter 4">
            <a:extLst>
              <a:ext uri="{FF2B5EF4-FFF2-40B4-BE49-F238E27FC236}">
                <a16:creationId xmlns:a16="http://schemas.microsoft.com/office/drawing/2014/main" id="{8AEACFFB-4144-43C0-A7E7-032DF7F0C1D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61EEE44-39F8-4D5F-9C59-3D64EC61CDED}"/>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157365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9C6461A-63CC-4250-8E21-9F5078E74B7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78BC69A-88C4-4EA1-80C7-8BD3A99B5B5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432FD34-C7C1-4D42-A4DE-5D4FFEF9CEA2}"/>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5" name="Fußzeilenplatzhalter 4">
            <a:extLst>
              <a:ext uri="{FF2B5EF4-FFF2-40B4-BE49-F238E27FC236}">
                <a16:creationId xmlns:a16="http://schemas.microsoft.com/office/drawing/2014/main" id="{60E5932C-9F31-4B83-A97C-FD4BBC8179A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877C142-AC5E-46CB-AB03-16B332B6B886}"/>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418224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E0341-CBE4-4E39-BB9A-8BCB3239DD3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C35F8EE7-C483-488C-945C-B4571579535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4D55DDF-D666-45A5-9A07-BD72806DBBA6}"/>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5" name="Fußzeilenplatzhalter 4">
            <a:extLst>
              <a:ext uri="{FF2B5EF4-FFF2-40B4-BE49-F238E27FC236}">
                <a16:creationId xmlns:a16="http://schemas.microsoft.com/office/drawing/2014/main" id="{4B3D7FF4-7FBF-4E0A-9C86-46F918F368E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D73AC2-752D-49AC-A6C3-CAF75781D6DE}"/>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183873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B298C-E4FD-4AB6-9F19-3C39AF6297A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10022BE-F2EA-455D-98EC-FB1DDB787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18E687-34DD-461C-B4F3-F59D345F7B0A}"/>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5" name="Fußzeilenplatzhalter 4">
            <a:extLst>
              <a:ext uri="{FF2B5EF4-FFF2-40B4-BE49-F238E27FC236}">
                <a16:creationId xmlns:a16="http://schemas.microsoft.com/office/drawing/2014/main" id="{3544D5E6-F09E-4A04-B895-0A7B7F3DB76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BBF5A7C-FCFA-47E6-B84F-E919C86A646B}"/>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9034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82231-3908-48F9-A09D-8E7E4100BF5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FD57C6A-5639-41A8-92F5-CB8573FE1CD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44F4E46E-6A7C-45BD-97A6-F37B27A731B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445C351F-AE83-401D-8F5D-0D54809B62C4}"/>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6" name="Fußzeilenplatzhalter 5">
            <a:extLst>
              <a:ext uri="{FF2B5EF4-FFF2-40B4-BE49-F238E27FC236}">
                <a16:creationId xmlns:a16="http://schemas.microsoft.com/office/drawing/2014/main" id="{BC522DB5-6E96-4BAE-B46F-7FB34E3A8F3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7B313A3-A546-4E94-8F56-42C6F504C2BC}"/>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409298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26410-7BB0-4C4F-82F1-2E2A78A148ED}"/>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52986835-CEE2-4026-B13C-642ADEF77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C6992D-F40B-4CC4-88CB-3C4C89A1EE1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C72F44D1-7832-4FF2-8D4E-2FD551B68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4B4F240-2779-4DD1-9719-4DD6A8B2760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4B0F77C-9BF4-448E-92AC-840A2A7BB3A0}"/>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8" name="Fußzeilenplatzhalter 7">
            <a:extLst>
              <a:ext uri="{FF2B5EF4-FFF2-40B4-BE49-F238E27FC236}">
                <a16:creationId xmlns:a16="http://schemas.microsoft.com/office/drawing/2014/main" id="{EAEA087E-9F6F-4921-9DC1-8F3948F04B05}"/>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89919EE-1FDA-4C1B-96D2-3BAF2863A039}"/>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142695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34F04-C264-45E0-80B4-3C4E6486A175}"/>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9C83B009-9EBC-4590-B942-92EBD98DB08F}"/>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4" name="Fußzeilenplatzhalter 3">
            <a:extLst>
              <a:ext uri="{FF2B5EF4-FFF2-40B4-BE49-F238E27FC236}">
                <a16:creationId xmlns:a16="http://schemas.microsoft.com/office/drawing/2014/main" id="{3EC72767-5305-4C32-B21D-D232B065902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328FC0C-6C8E-4EDA-B6E4-E69EA844B459}"/>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57457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0F7847B-6901-4F10-B025-FF161408191C}"/>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3" name="Fußzeilenplatzhalter 2">
            <a:extLst>
              <a:ext uri="{FF2B5EF4-FFF2-40B4-BE49-F238E27FC236}">
                <a16:creationId xmlns:a16="http://schemas.microsoft.com/office/drawing/2014/main" id="{6D2ED3F8-A1EC-41D7-AF79-CFCDDCC3DF13}"/>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EAB6D310-3C3F-4344-A6DD-61BA67BA6FC2}"/>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27471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92C69-46BE-4E1C-915A-35982E13496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0DB689A2-9C37-4343-8B91-D7A49B355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B6B926B4-F0A1-4737-8662-65353E352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F33862D-6B4F-440F-B2B6-8F1A9E44F9AC}"/>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6" name="Fußzeilenplatzhalter 5">
            <a:extLst>
              <a:ext uri="{FF2B5EF4-FFF2-40B4-BE49-F238E27FC236}">
                <a16:creationId xmlns:a16="http://schemas.microsoft.com/office/drawing/2014/main" id="{13E3EF21-DD68-4EF3-9985-AAA5404AD66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AD2DD4B-812F-44E4-9B0B-72F91978DFFC}"/>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418220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2CD7D-BBAA-479A-8069-4A32CB017A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A4C8D414-954D-4F66-A4DC-A5AF812A2E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3B02DD1D-4A73-46DF-B3A8-FB32C12FF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6CF3C69-B14F-45D4-BEE6-17E5B934DFCD}"/>
              </a:ext>
            </a:extLst>
          </p:cNvPr>
          <p:cNvSpPr>
            <a:spLocks noGrp="1"/>
          </p:cNvSpPr>
          <p:nvPr>
            <p:ph type="dt" sz="half" idx="10"/>
          </p:nvPr>
        </p:nvSpPr>
        <p:spPr/>
        <p:txBody>
          <a:bodyPr/>
          <a:lstStyle/>
          <a:p>
            <a:fld id="{B0DB1C7A-22EA-43D8-8551-15F62C0644DD}" type="datetimeFigureOut">
              <a:rPr lang="de-AT" smtClean="0"/>
              <a:t>17.10.2022</a:t>
            </a:fld>
            <a:endParaRPr lang="de-AT"/>
          </a:p>
        </p:txBody>
      </p:sp>
      <p:sp>
        <p:nvSpPr>
          <p:cNvPr id="6" name="Fußzeilenplatzhalter 5">
            <a:extLst>
              <a:ext uri="{FF2B5EF4-FFF2-40B4-BE49-F238E27FC236}">
                <a16:creationId xmlns:a16="http://schemas.microsoft.com/office/drawing/2014/main" id="{07FE56C7-5FCF-487D-A1B0-F5823ED4CD1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CEE7ECE-32D1-4886-BDFB-B18ED63FBE47}"/>
              </a:ext>
            </a:extLst>
          </p:cNvPr>
          <p:cNvSpPr>
            <a:spLocks noGrp="1"/>
          </p:cNvSpPr>
          <p:nvPr>
            <p:ph type="sldNum" sz="quarter" idx="12"/>
          </p:nvPr>
        </p:nvSpPr>
        <p:spPr/>
        <p:txBody>
          <a:bodyPr/>
          <a:lstStyle/>
          <a:p>
            <a:fld id="{973C12EB-F7D5-4098-87F8-433A84FED154}" type="slidenum">
              <a:rPr lang="de-AT" smtClean="0"/>
              <a:t>‹Nr.›</a:t>
            </a:fld>
            <a:endParaRPr lang="de-AT"/>
          </a:p>
        </p:txBody>
      </p:sp>
    </p:spTree>
    <p:extLst>
      <p:ext uri="{BB962C8B-B14F-4D97-AF65-F5344CB8AC3E}">
        <p14:creationId xmlns:p14="http://schemas.microsoft.com/office/powerpoint/2010/main" val="241948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69B6E9C-C3AA-46FD-B851-FDD00B9213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134A79C-4DAC-4CF7-A6FA-801D7330F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B9F2AB-5438-4447-94A3-F74945FED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B1C7A-22EA-43D8-8551-15F62C0644DD}" type="datetimeFigureOut">
              <a:rPr lang="de-AT" smtClean="0"/>
              <a:t>17.10.2022</a:t>
            </a:fld>
            <a:endParaRPr lang="de-AT"/>
          </a:p>
        </p:txBody>
      </p:sp>
      <p:sp>
        <p:nvSpPr>
          <p:cNvPr id="5" name="Fußzeilenplatzhalter 4">
            <a:extLst>
              <a:ext uri="{FF2B5EF4-FFF2-40B4-BE49-F238E27FC236}">
                <a16:creationId xmlns:a16="http://schemas.microsoft.com/office/drawing/2014/main" id="{EC8FD0E4-7CF0-4CC6-ADD5-667724858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3D777B27-7BC2-4F05-8E49-EE04B68C5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C12EB-F7D5-4098-87F8-433A84FED154}" type="slidenum">
              <a:rPr lang="de-AT" smtClean="0"/>
              <a:t>‹Nr.›</a:t>
            </a:fld>
            <a:endParaRPr lang="de-AT"/>
          </a:p>
        </p:txBody>
      </p:sp>
    </p:spTree>
    <p:extLst>
      <p:ext uri="{BB962C8B-B14F-4D97-AF65-F5344CB8AC3E}">
        <p14:creationId xmlns:p14="http://schemas.microsoft.com/office/powerpoint/2010/main" val="3206245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udith.fitz@boku.ac.a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boku.ac.at/wiso/la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BOKU-Logo-150-Jahre-D-@1x-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310" y="3819283"/>
            <a:ext cx="3119966" cy="2079977"/>
          </a:xfrm>
          <a:prstGeom prst="rect">
            <a:avLst/>
          </a:prstGeom>
        </p:spPr>
      </p:pic>
      <p:sp>
        <p:nvSpPr>
          <p:cNvPr id="2" name="Titel 1"/>
          <p:cNvSpPr>
            <a:spLocks noGrp="1"/>
          </p:cNvSpPr>
          <p:nvPr>
            <p:ph type="ctrTitle"/>
          </p:nvPr>
        </p:nvSpPr>
        <p:spPr>
          <a:xfrm>
            <a:off x="2166747" y="925521"/>
            <a:ext cx="7772400" cy="1034966"/>
          </a:xfrm>
          <a:ln w="12700">
            <a:noFill/>
          </a:ln>
        </p:spPr>
        <p:txBody>
          <a:bodyPr>
            <a:normAutofit fontScale="90000"/>
          </a:bodyPr>
          <a:lstStyle/>
          <a:p>
            <a:r>
              <a:rPr lang="de-DE" sz="3600" b="1" dirty="0">
                <a:latin typeface="Arial" panose="020B0604020202020204" pitchFamily="34" charset="0"/>
                <a:cs typeface="Arial" panose="020B0604020202020204" pitchFamily="34" charset="0"/>
              </a:rPr>
              <a:t>Mobilitätswende </a:t>
            </a:r>
            <a:r>
              <a:rPr lang="mr-IN" sz="3600" b="1" dirty="0">
                <a:latin typeface="Arial" panose="020B0604020202020204" pitchFamily="34" charset="0"/>
                <a:cs typeface="Arial" panose="020B0604020202020204" pitchFamily="34" charset="0"/>
              </a:rPr>
              <a:t>–</a:t>
            </a:r>
            <a:r>
              <a:rPr lang="de-DE" sz="3600" b="1" dirty="0">
                <a:latin typeface="Arial" panose="020B0604020202020204" pitchFamily="34" charset="0"/>
                <a:cs typeface="Arial" panose="020B0604020202020204" pitchFamily="34" charset="0"/>
              </a:rPr>
              <a:t> </a:t>
            </a:r>
            <a:br>
              <a:rPr lang="de-DE" sz="3600" b="1" dirty="0">
                <a:latin typeface="Arial" panose="020B0604020202020204" pitchFamily="34" charset="0"/>
                <a:cs typeface="Arial" panose="020B0604020202020204" pitchFamily="34" charset="0"/>
              </a:rPr>
            </a:br>
            <a:r>
              <a:rPr lang="de-DE" sz="3600" b="1" dirty="0">
                <a:latin typeface="Arial" panose="020B0604020202020204" pitchFamily="34" charset="0"/>
                <a:cs typeface="Arial" panose="020B0604020202020204" pitchFamily="34" charset="0"/>
              </a:rPr>
              <a:t>rechtsvergleichende Ideen für die Mobilität der Zukunft</a:t>
            </a:r>
          </a:p>
        </p:txBody>
      </p:sp>
      <p:sp>
        <p:nvSpPr>
          <p:cNvPr id="3" name="Untertitel 2"/>
          <p:cNvSpPr>
            <a:spLocks noGrp="1"/>
          </p:cNvSpPr>
          <p:nvPr>
            <p:ph type="subTitle" idx="1"/>
          </p:nvPr>
        </p:nvSpPr>
        <p:spPr>
          <a:xfrm>
            <a:off x="1663157" y="2492423"/>
            <a:ext cx="8534400" cy="852727"/>
          </a:xfrm>
        </p:spPr>
        <p:txBody>
          <a:bodyPr anchor="b">
            <a:normAutofit/>
          </a:bodyPr>
          <a:lstStyle/>
          <a:p>
            <a:r>
              <a:rPr lang="de-DE" sz="2800" b="1" dirty="0">
                <a:solidFill>
                  <a:schemeClr val="tx1"/>
                </a:solidFill>
                <a:latin typeface="Arial" panose="020B0604020202020204" pitchFamily="34" charset="0"/>
                <a:cs typeface="Arial" panose="020B0604020202020204" pitchFamily="34" charset="0"/>
              </a:rPr>
              <a:t>Judith Fitz    </a:t>
            </a:r>
          </a:p>
        </p:txBody>
      </p:sp>
      <p:grpSp>
        <p:nvGrpSpPr>
          <p:cNvPr id="6" name="Gruppieren 5">
            <a:extLst>
              <a:ext uri="{FF2B5EF4-FFF2-40B4-BE49-F238E27FC236}">
                <a16:creationId xmlns:a16="http://schemas.microsoft.com/office/drawing/2014/main" id="{B235F24E-B91F-41D7-84C9-27527C6D43C9}"/>
              </a:ext>
            </a:extLst>
          </p:cNvPr>
          <p:cNvGrpSpPr/>
          <p:nvPr/>
        </p:nvGrpSpPr>
        <p:grpSpPr>
          <a:xfrm>
            <a:off x="0" y="6260031"/>
            <a:ext cx="12192000" cy="597969"/>
            <a:chOff x="0" y="6260026"/>
            <a:chExt cx="9144000" cy="691111"/>
          </a:xfrm>
        </p:grpSpPr>
        <p:sp>
          <p:nvSpPr>
            <p:cNvPr id="5" name="Rechteck 4">
              <a:extLst>
                <a:ext uri="{FF2B5EF4-FFF2-40B4-BE49-F238E27FC236}">
                  <a16:creationId xmlns:a16="http://schemas.microsoft.com/office/drawing/2014/main" id="{E560F352-F625-4D68-8845-69B35F36333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02CDAA13-66FA-4C14-9FF0-2E7465788397}"/>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12" name="Gerader Verbinder 11">
            <a:extLst>
              <a:ext uri="{FF2B5EF4-FFF2-40B4-BE49-F238E27FC236}">
                <a16:creationId xmlns:a16="http://schemas.microsoft.com/office/drawing/2014/main" id="{53309B1C-7F44-491B-B808-E4C7B6959C8E}"/>
              </a:ext>
            </a:extLst>
          </p:cNvPr>
          <p:cNvCxnSpPr/>
          <p:nvPr/>
        </p:nvCxnSpPr>
        <p:spPr>
          <a:xfrm>
            <a:off x="1979835" y="2181662"/>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08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Mobilitätsgarantie: Kanton Zürich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 name="Inhaltsplatzhalter 4"/>
          <p:cNvSpPr>
            <a:spLocks noGrp="1"/>
          </p:cNvSpPr>
          <p:nvPr>
            <p:ph idx="1"/>
          </p:nvPr>
        </p:nvSpPr>
        <p:spPr>
          <a:xfrm>
            <a:off x="327468" y="2982039"/>
            <a:ext cx="10936242" cy="3705736"/>
          </a:xfrm>
        </p:spPr>
        <p:txBody>
          <a:bodyPr>
            <a:normAutofit/>
          </a:bodyPr>
          <a:lstStyle/>
          <a:p>
            <a:pPr>
              <a:buClr>
                <a:srgbClr val="5DB700"/>
              </a:buClr>
            </a:pPr>
            <a:r>
              <a:rPr lang="de-DE" dirty="0">
                <a:latin typeface="Arial"/>
                <a:cs typeface="Arial"/>
              </a:rPr>
              <a:t>Vorschriften zur Errichtung von </a:t>
            </a:r>
            <a:r>
              <a:rPr lang="de-DE" b="1" dirty="0">
                <a:latin typeface="Arial"/>
                <a:cs typeface="Arial"/>
              </a:rPr>
              <a:t>Haltestellen </a:t>
            </a:r>
          </a:p>
          <a:p>
            <a:pPr lvl="1">
              <a:buClr>
                <a:srgbClr val="5DB700"/>
              </a:buClr>
            </a:pPr>
            <a:r>
              <a:rPr lang="de-DE" dirty="0">
                <a:latin typeface="Arial"/>
                <a:cs typeface="Arial"/>
              </a:rPr>
              <a:t>Siedlungsgebiete mit mind. 300 Einwohner/innen müssen erschlossen werden (§ 4)</a:t>
            </a:r>
          </a:p>
          <a:p>
            <a:pPr>
              <a:buClr>
                <a:srgbClr val="5DB700"/>
              </a:buClr>
            </a:pPr>
            <a:r>
              <a:rPr lang="de-DE" dirty="0">
                <a:latin typeface="Arial"/>
                <a:cs typeface="Arial"/>
              </a:rPr>
              <a:t>Regelung der </a:t>
            </a:r>
            <a:r>
              <a:rPr lang="de-DE" b="1" dirty="0">
                <a:latin typeface="Arial"/>
                <a:cs typeface="Arial"/>
              </a:rPr>
              <a:t>Betriebszeit</a:t>
            </a:r>
          </a:p>
          <a:p>
            <a:pPr lvl="1">
              <a:buClr>
                <a:srgbClr val="5DB700"/>
              </a:buClr>
            </a:pPr>
            <a:r>
              <a:rPr lang="de-DE" dirty="0">
                <a:latin typeface="Arial"/>
                <a:cs typeface="Arial"/>
              </a:rPr>
              <a:t>6:00 bis 24:00 Uhr (§ 8)</a:t>
            </a:r>
          </a:p>
          <a:p>
            <a:pPr>
              <a:buClr>
                <a:srgbClr val="5DB700"/>
              </a:buClr>
            </a:pPr>
            <a:r>
              <a:rPr lang="de-DE" dirty="0">
                <a:latin typeface="Arial"/>
                <a:cs typeface="Arial"/>
              </a:rPr>
              <a:t>Vorschriften zur </a:t>
            </a:r>
            <a:r>
              <a:rPr lang="de-DE" b="1" dirty="0">
                <a:latin typeface="Arial"/>
                <a:cs typeface="Arial"/>
              </a:rPr>
              <a:t>Taktung</a:t>
            </a:r>
            <a:r>
              <a:rPr lang="de-DE" dirty="0">
                <a:latin typeface="Arial"/>
                <a:cs typeface="Arial"/>
              </a:rPr>
              <a:t>, abhängig vom Angebotsbereich</a:t>
            </a:r>
          </a:p>
          <a:p>
            <a:pPr lvl="1">
              <a:buClr>
                <a:srgbClr val="5DB700"/>
              </a:buClr>
            </a:pPr>
            <a:r>
              <a:rPr lang="de-DE" dirty="0">
                <a:latin typeface="Arial"/>
                <a:cs typeface="Arial"/>
              </a:rPr>
              <a:t> 60-/30-/15-Minuten-Takt (§§ 11-13) </a:t>
            </a:r>
          </a:p>
          <a:p>
            <a:pPr>
              <a:buClr>
                <a:srgbClr val="5DB700"/>
              </a:buClr>
            </a:pPr>
            <a:endParaRPr lang="de-DE" dirty="0"/>
          </a:p>
        </p:txBody>
      </p:sp>
      <p:sp>
        <p:nvSpPr>
          <p:cNvPr id="12" name="Abgerundetes Rechteck 11"/>
          <p:cNvSpPr/>
          <p:nvPr/>
        </p:nvSpPr>
        <p:spPr>
          <a:xfrm>
            <a:off x="233918" y="1530480"/>
            <a:ext cx="9635631" cy="1078804"/>
          </a:xfrm>
          <a:prstGeom prst="roundRect">
            <a:avLst/>
          </a:prstGeom>
          <a:solidFill>
            <a:schemeClr val="accent6">
              <a:alpha val="9000"/>
            </a:schemeClr>
          </a:solidFill>
          <a:ln w="635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90000"/>
              </a:lnSpc>
              <a:spcBef>
                <a:spcPts val="1000"/>
              </a:spcBef>
              <a:buClr>
                <a:srgbClr val="5DB700"/>
              </a:buClr>
            </a:pPr>
            <a:r>
              <a:rPr lang="de-DE" sz="2800" dirty="0">
                <a:solidFill>
                  <a:prstClr val="black"/>
                </a:solidFill>
                <a:latin typeface="Arial"/>
                <a:cs typeface="Arial"/>
              </a:rPr>
              <a:t>§ 18 Gesetz über den öffentlichen Personenverkehr </a:t>
            </a:r>
            <a:r>
              <a:rPr lang="de-DE" sz="2800" dirty="0" err="1">
                <a:solidFill>
                  <a:prstClr val="black"/>
                </a:solidFill>
                <a:latin typeface="Arial"/>
                <a:cs typeface="Arial"/>
              </a:rPr>
              <a:t>iVm</a:t>
            </a:r>
            <a:r>
              <a:rPr lang="de-DE" sz="2800" dirty="0">
                <a:solidFill>
                  <a:prstClr val="black"/>
                </a:solidFill>
                <a:latin typeface="Arial"/>
                <a:cs typeface="Arial"/>
              </a:rPr>
              <a:t> Angebotsverordnung 1988 </a:t>
            </a:r>
          </a:p>
        </p:txBody>
      </p:sp>
    </p:spTree>
    <p:extLst>
      <p:ext uri="{BB962C8B-B14F-4D97-AF65-F5344CB8AC3E}">
        <p14:creationId xmlns:p14="http://schemas.microsoft.com/office/powerpoint/2010/main" val="148467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Mobilitätsgarantie in Österreich?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3" name="Abgerundetes Rechteck 12"/>
          <p:cNvSpPr/>
          <p:nvPr/>
        </p:nvSpPr>
        <p:spPr>
          <a:xfrm>
            <a:off x="399562" y="1640926"/>
            <a:ext cx="11073583" cy="2668288"/>
          </a:xfrm>
          <a:prstGeom prst="roundRect">
            <a:avLst/>
          </a:prstGeom>
          <a:solidFill>
            <a:schemeClr val="accent6">
              <a:alpha val="9000"/>
            </a:schemeClr>
          </a:solidFill>
          <a:ln w="635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Inhaltsplatzhalter 2"/>
          <p:cNvSpPr>
            <a:spLocks noGrp="1"/>
          </p:cNvSpPr>
          <p:nvPr>
            <p:ph idx="1"/>
          </p:nvPr>
        </p:nvSpPr>
        <p:spPr>
          <a:xfrm>
            <a:off x="838199" y="1868434"/>
            <a:ext cx="10606405" cy="3724984"/>
          </a:xfrm>
        </p:spPr>
        <p:txBody>
          <a:bodyPr>
            <a:normAutofit lnSpcReduction="10000"/>
          </a:bodyPr>
          <a:lstStyle/>
          <a:p>
            <a:pPr marL="0" indent="0">
              <a:buNone/>
            </a:pPr>
            <a:r>
              <a:rPr lang="de-DE" dirty="0">
                <a:latin typeface="Arial"/>
                <a:cs typeface="Arial"/>
                <a:sym typeface="Wingdings" panose="05000000000000000000" pitchFamily="2" charset="2"/>
              </a:rPr>
              <a:t>Es soll ein </a:t>
            </a:r>
          </a:p>
          <a:p>
            <a:pPr marL="0" indent="0">
              <a:buNone/>
            </a:pPr>
            <a:r>
              <a:rPr lang="de-DE" i="1" dirty="0">
                <a:latin typeface="Arial"/>
                <a:cs typeface="Arial"/>
                <a:sym typeface="Wingdings" panose="05000000000000000000" pitchFamily="2" charset="2"/>
              </a:rPr>
              <a:t>„flächendeckendes öffentlich zugängliches (</a:t>
            </a:r>
            <a:r>
              <a:rPr lang="de-DE" i="1" dirty="0" err="1">
                <a:latin typeface="Arial"/>
                <a:cs typeface="Arial"/>
                <a:sym typeface="Wingdings" panose="05000000000000000000" pitchFamily="2" charset="2"/>
              </a:rPr>
              <a:t>leistbares</a:t>
            </a:r>
            <a:r>
              <a:rPr lang="de-DE" i="1" dirty="0">
                <a:latin typeface="Arial"/>
                <a:cs typeface="Arial"/>
                <a:sym typeface="Wingdings" panose="05000000000000000000" pitchFamily="2" charset="2"/>
              </a:rPr>
              <a:t>, sicheres und barrierefreies) Mobilitätsangebot (Mobilitätsgarantie) im städtischen, suburbanen und ländlichen Raum“									                             </a:t>
            </a:r>
            <a:r>
              <a:rPr lang="de-DE" dirty="0">
                <a:latin typeface="Arial"/>
                <a:cs typeface="Arial"/>
                <a:sym typeface="Wingdings" panose="05000000000000000000" pitchFamily="2" charset="2"/>
              </a:rPr>
              <a:t>  								entstehen.</a:t>
            </a:r>
          </a:p>
          <a:p>
            <a:pPr marL="0" indent="0">
              <a:buNone/>
            </a:pPr>
            <a:endParaRPr lang="de-DE" dirty="0">
              <a:sym typeface="Wingdings" panose="05000000000000000000" pitchFamily="2" charset="2"/>
            </a:endParaRP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				</a:t>
            </a:r>
          </a:p>
        </p:txBody>
      </p:sp>
      <p:sp>
        <p:nvSpPr>
          <p:cNvPr id="3" name="Textfeld 2"/>
          <p:cNvSpPr txBox="1"/>
          <p:nvPr/>
        </p:nvSpPr>
        <p:spPr>
          <a:xfrm>
            <a:off x="3397082" y="4837162"/>
            <a:ext cx="8604056" cy="800219"/>
          </a:xfrm>
          <a:prstGeom prst="rect">
            <a:avLst/>
          </a:prstGeom>
          <a:noFill/>
        </p:spPr>
        <p:txBody>
          <a:bodyPr wrap="square" rtlCol="0">
            <a:spAutoFit/>
          </a:bodyPr>
          <a:lstStyle/>
          <a:p>
            <a:r>
              <a:rPr lang="de-DE" sz="2800" dirty="0">
                <a:latin typeface="Arial"/>
                <a:cs typeface="Arial"/>
                <a:sym typeface="Wingdings" panose="05000000000000000000" pitchFamily="2" charset="2"/>
              </a:rPr>
              <a:t>    Mobilitätsmasterplan 2030 für Österreich, Seite 27</a:t>
            </a:r>
          </a:p>
          <a:p>
            <a:endParaRPr lang="de-DE" dirty="0"/>
          </a:p>
        </p:txBody>
      </p:sp>
    </p:spTree>
    <p:extLst>
      <p:ext uri="{BB962C8B-B14F-4D97-AF65-F5344CB8AC3E}">
        <p14:creationId xmlns:p14="http://schemas.microsoft.com/office/powerpoint/2010/main" val="134392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Mobilitätsgarantie in Österreich?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Inhaltsplatzhalter 3"/>
          <p:cNvSpPr>
            <a:spLocks noGrp="1"/>
          </p:cNvSpPr>
          <p:nvPr>
            <p:ph idx="1"/>
          </p:nvPr>
        </p:nvSpPr>
        <p:spPr>
          <a:xfrm>
            <a:off x="644949" y="1687568"/>
            <a:ext cx="11372824" cy="4351338"/>
          </a:xfrm>
        </p:spPr>
        <p:txBody>
          <a:bodyPr>
            <a:normAutofit/>
          </a:bodyPr>
          <a:lstStyle/>
          <a:p>
            <a:pPr>
              <a:buClr>
                <a:srgbClr val="5DB700"/>
              </a:buClr>
            </a:pPr>
            <a:r>
              <a:rPr lang="de-DE" b="1" dirty="0">
                <a:latin typeface="Arial"/>
                <a:cs typeface="Arial"/>
              </a:rPr>
              <a:t>kein Grundrecht </a:t>
            </a:r>
            <a:r>
              <a:rPr lang="de-DE" dirty="0">
                <a:latin typeface="Arial"/>
                <a:cs typeface="Arial"/>
              </a:rPr>
              <a:t>auf Mobilität </a:t>
            </a:r>
          </a:p>
          <a:p>
            <a:pPr>
              <a:buClr>
                <a:srgbClr val="5DB700"/>
              </a:buClr>
            </a:pPr>
            <a:r>
              <a:rPr lang="de-DE" dirty="0">
                <a:latin typeface="Arial"/>
                <a:cs typeface="Arial"/>
              </a:rPr>
              <a:t>keine grundrechtlichen Gewährleistungspflichten für ÖPNV (Kahl 2004)</a:t>
            </a:r>
          </a:p>
          <a:p>
            <a:pPr>
              <a:buClr>
                <a:srgbClr val="5DB700"/>
              </a:buClr>
            </a:pPr>
            <a:r>
              <a:rPr lang="de-DE" b="1" dirty="0">
                <a:latin typeface="Arial"/>
                <a:cs typeface="Arial"/>
              </a:rPr>
              <a:t>Vorgaben</a:t>
            </a:r>
            <a:r>
              <a:rPr lang="de-DE" dirty="0">
                <a:latin typeface="Arial"/>
                <a:cs typeface="Arial"/>
              </a:rPr>
              <a:t> im </a:t>
            </a:r>
            <a:r>
              <a:rPr lang="de-DE" b="1" dirty="0">
                <a:latin typeface="Arial"/>
                <a:cs typeface="Arial"/>
              </a:rPr>
              <a:t>ÖPNRV-G</a:t>
            </a:r>
          </a:p>
          <a:p>
            <a:pPr lvl="1">
              <a:buClr>
                <a:srgbClr val="5DB700"/>
              </a:buClr>
            </a:pPr>
            <a:r>
              <a:rPr lang="de-DE" dirty="0">
                <a:latin typeface="Arial"/>
                <a:cs typeface="Arial"/>
              </a:rPr>
              <a:t>§ 7: Bund muss </a:t>
            </a:r>
            <a:r>
              <a:rPr lang="de-DE" b="1" dirty="0">
                <a:latin typeface="Arial"/>
                <a:cs typeface="Arial"/>
              </a:rPr>
              <a:t>Grundangebot</a:t>
            </a:r>
            <a:r>
              <a:rPr lang="de-DE" dirty="0">
                <a:latin typeface="Arial"/>
                <a:cs typeface="Arial"/>
              </a:rPr>
              <a:t> im öffentlichen Schienenpersonennah- und Regionalverkehr im Umfang der im Fahrplanjahr 1999/2000 bestellten oder erbrachten Leistungen sicherstellen</a:t>
            </a:r>
          </a:p>
          <a:p>
            <a:pPr lvl="1">
              <a:buClr>
                <a:srgbClr val="5DB700"/>
              </a:buClr>
            </a:pPr>
            <a:r>
              <a:rPr lang="de-DE" dirty="0">
                <a:latin typeface="Arial"/>
                <a:cs typeface="Arial"/>
              </a:rPr>
              <a:t>§ 11: Aufgabe der </a:t>
            </a:r>
            <a:r>
              <a:rPr lang="de-DE" b="1" dirty="0">
                <a:latin typeface="Arial"/>
                <a:cs typeface="Arial"/>
              </a:rPr>
              <a:t>Länder und Gemeinden</a:t>
            </a:r>
            <a:r>
              <a:rPr lang="de-DE" dirty="0">
                <a:latin typeface="Arial"/>
                <a:cs typeface="Arial"/>
              </a:rPr>
              <a:t>: auf Basis des Angebots nach § 7 </a:t>
            </a:r>
            <a:r>
              <a:rPr lang="de-DE" b="1" dirty="0">
                <a:latin typeface="Arial"/>
                <a:cs typeface="Arial"/>
              </a:rPr>
              <a:t>Planung einer nachfrageorientierten Verkehrsdienstleistung </a:t>
            </a:r>
            <a:r>
              <a:rPr lang="de-DE" dirty="0">
                <a:latin typeface="Arial"/>
                <a:cs typeface="Arial"/>
              </a:rPr>
              <a:t>(Reduzierung, Ausweitung oder Umschichtung von Verkehrsleistungen)</a:t>
            </a:r>
            <a:endParaRPr lang="de-DE" dirty="0"/>
          </a:p>
        </p:txBody>
      </p:sp>
    </p:spTree>
    <p:extLst>
      <p:ext uri="{BB962C8B-B14F-4D97-AF65-F5344CB8AC3E}">
        <p14:creationId xmlns:p14="http://schemas.microsoft.com/office/powerpoint/2010/main" val="217144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a:solidFill>
                  <a:prstClr val="black"/>
                </a:solidFill>
                <a:latin typeface="Arial"/>
                <a:cs typeface="Arial"/>
              </a:rPr>
              <a:t>Mobilitätsgarantie:</a:t>
            </a:r>
            <a:br>
              <a:rPr lang="de-DE" sz="3600" b="1">
                <a:solidFill>
                  <a:prstClr val="black"/>
                </a:solidFill>
                <a:latin typeface="Arial"/>
                <a:cs typeface="Arial"/>
              </a:rPr>
            </a:br>
            <a:r>
              <a:rPr lang="de-DE" sz="3600" b="1">
                <a:solidFill>
                  <a:prstClr val="black"/>
                </a:solidFill>
                <a:latin typeface="Arial"/>
                <a:cs typeface="Arial"/>
              </a:rPr>
              <a:t>Vergleich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95474" y="1531653"/>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idx="1"/>
          </p:nvPr>
        </p:nvSpPr>
        <p:spPr>
          <a:xfrm>
            <a:off x="946840" y="1743656"/>
            <a:ext cx="4793055" cy="4167056"/>
          </a:xfrm>
        </p:spPr>
        <p:txBody>
          <a:bodyPr>
            <a:normAutofit/>
          </a:bodyPr>
          <a:lstStyle/>
          <a:p>
            <a:pPr marL="0" indent="0" algn="ctr">
              <a:spcBef>
                <a:spcPts val="0"/>
              </a:spcBef>
              <a:buClr>
                <a:srgbClr val="5DB700"/>
              </a:buClr>
              <a:buNone/>
            </a:pPr>
            <a:endParaRPr lang="de-DE" sz="2000" b="1" dirty="0">
              <a:solidFill>
                <a:srgbClr val="5DB700"/>
              </a:solidFill>
              <a:latin typeface="Arial"/>
              <a:cs typeface="Arial"/>
            </a:endParaRPr>
          </a:p>
          <a:p>
            <a:pPr marL="0" indent="0" algn="ctr">
              <a:spcBef>
                <a:spcPts val="0"/>
              </a:spcBef>
              <a:buClr>
                <a:srgbClr val="5DB700"/>
              </a:buClr>
              <a:buNone/>
            </a:pPr>
            <a:r>
              <a:rPr lang="de-DE" sz="2400" b="1" dirty="0">
                <a:solidFill>
                  <a:srgbClr val="5DB700"/>
                </a:solidFill>
                <a:latin typeface="Arial"/>
                <a:cs typeface="Arial"/>
              </a:rPr>
              <a:t>Österreich</a:t>
            </a:r>
          </a:p>
          <a:p>
            <a:pPr marL="0" indent="0" algn="ctr">
              <a:spcBef>
                <a:spcPts val="0"/>
              </a:spcBef>
              <a:buClr>
                <a:srgbClr val="5DB700"/>
              </a:buClr>
              <a:buNone/>
            </a:pPr>
            <a:endParaRPr lang="de-DE" sz="2400" b="1" dirty="0">
              <a:solidFill>
                <a:srgbClr val="5DB700"/>
              </a:solidFill>
              <a:latin typeface="Arial"/>
              <a:cs typeface="Arial"/>
            </a:endParaRPr>
          </a:p>
          <a:p>
            <a:pPr>
              <a:spcBef>
                <a:spcPts val="0"/>
              </a:spcBef>
              <a:buClr>
                <a:srgbClr val="5DB700"/>
              </a:buClr>
            </a:pPr>
            <a:r>
              <a:rPr lang="de-DE" sz="2400" dirty="0">
                <a:latin typeface="Arial"/>
                <a:cs typeface="Arial"/>
              </a:rPr>
              <a:t>kaum Vorgaben hinsichtlich der Versorgung mit ÖPNV</a:t>
            </a:r>
          </a:p>
          <a:p>
            <a:pPr>
              <a:spcBef>
                <a:spcPts val="0"/>
              </a:spcBef>
              <a:buClr>
                <a:srgbClr val="5DB700"/>
              </a:buClr>
            </a:pPr>
            <a:endParaRPr lang="de-DE" sz="2400" dirty="0">
              <a:latin typeface="Arial"/>
              <a:cs typeface="Arial"/>
            </a:endParaRPr>
          </a:p>
          <a:p>
            <a:pPr>
              <a:spcBef>
                <a:spcPts val="0"/>
              </a:spcBef>
              <a:buClr>
                <a:srgbClr val="5DB700"/>
              </a:buClr>
            </a:pPr>
            <a:r>
              <a:rPr lang="de-DE" sz="2400" dirty="0">
                <a:latin typeface="Arial"/>
                <a:cs typeface="Arial"/>
              </a:rPr>
              <a:t>nicht auf Wachstum des ÖPNV ausgerichtet</a:t>
            </a:r>
          </a:p>
          <a:p>
            <a:pPr>
              <a:spcBef>
                <a:spcPts val="0"/>
              </a:spcBef>
              <a:buClr>
                <a:srgbClr val="5DB700"/>
              </a:buClr>
            </a:pPr>
            <a:endParaRPr lang="de-DE" sz="2400" dirty="0">
              <a:latin typeface="Arial"/>
              <a:cs typeface="Arial"/>
            </a:endParaRPr>
          </a:p>
          <a:p>
            <a:pPr>
              <a:spcBef>
                <a:spcPts val="0"/>
              </a:spcBef>
              <a:buClr>
                <a:srgbClr val="5DB700"/>
              </a:buClr>
            </a:pPr>
            <a:r>
              <a:rPr lang="de-DE" sz="2400" dirty="0">
                <a:latin typeface="Arial"/>
                <a:cs typeface="Arial"/>
              </a:rPr>
              <a:t>keine Garantie </a:t>
            </a:r>
          </a:p>
          <a:p>
            <a:pPr marL="0" indent="0">
              <a:buClr>
                <a:srgbClr val="5DB700"/>
              </a:buClr>
              <a:buNone/>
            </a:pPr>
            <a:endParaRPr lang="de-DE" sz="2400" dirty="0">
              <a:latin typeface="Arial"/>
              <a:cs typeface="Arial"/>
            </a:endParaRPr>
          </a:p>
          <a:p>
            <a:pPr marL="0" indent="0">
              <a:spcBef>
                <a:spcPts val="0"/>
              </a:spcBef>
              <a:buClr>
                <a:srgbClr val="5DB700"/>
              </a:buClr>
              <a:buNone/>
            </a:pPr>
            <a:r>
              <a:rPr lang="de-DE" sz="2400" dirty="0">
                <a:solidFill>
                  <a:srgbClr val="5DB700"/>
                </a:solidFill>
                <a:latin typeface="Arial"/>
                <a:cs typeface="Arial"/>
                <a:sym typeface="Wingdings" panose="05000000000000000000" pitchFamily="2" charset="2"/>
              </a:rPr>
              <a:t> </a:t>
            </a:r>
            <a:r>
              <a:rPr lang="de-DE" sz="2400" dirty="0">
                <a:latin typeface="Arial"/>
                <a:cs typeface="Arial"/>
                <a:sym typeface="Wingdings" panose="05000000000000000000" pitchFamily="2" charset="2"/>
              </a:rPr>
              <a:t>schwache Anreizwirkung</a:t>
            </a:r>
            <a:endParaRPr lang="de-DE" sz="2400" dirty="0"/>
          </a:p>
        </p:txBody>
      </p:sp>
      <p:sp>
        <p:nvSpPr>
          <p:cNvPr id="4" name="Textfeld 3">
            <a:extLst>
              <a:ext uri="{FF2B5EF4-FFF2-40B4-BE49-F238E27FC236}">
                <a16:creationId xmlns:a16="http://schemas.microsoft.com/office/drawing/2014/main" id="{B39C590B-4DD7-4329-B0C4-E6B46CBF3B2A}"/>
              </a:ext>
            </a:extLst>
          </p:cNvPr>
          <p:cNvSpPr txBox="1"/>
          <p:nvPr/>
        </p:nvSpPr>
        <p:spPr>
          <a:xfrm rot="10800000" flipV="1">
            <a:off x="6637321" y="1651244"/>
            <a:ext cx="4825121" cy="4216539"/>
          </a:xfrm>
          <a:prstGeom prst="rect">
            <a:avLst/>
          </a:prstGeom>
          <a:noFill/>
        </p:spPr>
        <p:txBody>
          <a:bodyPr wrap="square" rtlCol="0">
            <a:spAutoFit/>
          </a:bodyPr>
          <a:lstStyle/>
          <a:p>
            <a:pPr algn="ctr"/>
            <a:endParaRPr lang="de-DE" sz="2000" b="1" dirty="0">
              <a:solidFill>
                <a:srgbClr val="5DB700"/>
              </a:solidFill>
              <a:latin typeface="Arial"/>
              <a:cs typeface="Arial"/>
            </a:endParaRPr>
          </a:p>
          <a:p>
            <a:pPr algn="ctr"/>
            <a:r>
              <a:rPr lang="de-DE" sz="2400" b="1" dirty="0">
                <a:solidFill>
                  <a:srgbClr val="5DB700"/>
                </a:solidFill>
                <a:latin typeface="Arial"/>
                <a:cs typeface="Arial"/>
              </a:rPr>
              <a:t>Berlin / Zürich </a:t>
            </a:r>
          </a:p>
          <a:p>
            <a:endParaRPr lang="de-DE" sz="2000" dirty="0">
              <a:latin typeface="Arial"/>
              <a:cs typeface="Arial"/>
            </a:endParaRPr>
          </a:p>
          <a:p>
            <a:pPr marL="342900" indent="-342900">
              <a:buClr>
                <a:srgbClr val="5DB700"/>
              </a:buClr>
              <a:buFont typeface="Arial" panose="020B0604020202020204" pitchFamily="34" charset="0"/>
              <a:buChar char="•"/>
            </a:pPr>
            <a:r>
              <a:rPr lang="de-DE" sz="2400" dirty="0">
                <a:latin typeface="Arial"/>
                <a:cs typeface="Arial"/>
                <a:sym typeface="Wingdings"/>
              </a:rPr>
              <a:t>Mindestvorgaben für</a:t>
            </a:r>
          </a:p>
          <a:p>
            <a:pPr marL="800100" lvl="1" indent="-342900">
              <a:buClr>
                <a:srgbClr val="5DB700"/>
              </a:buClr>
              <a:buFont typeface="Arial" panose="020B0604020202020204" pitchFamily="34" charset="0"/>
              <a:buChar char="•"/>
            </a:pPr>
            <a:r>
              <a:rPr lang="de-DE" sz="2000" dirty="0">
                <a:latin typeface="Arial"/>
                <a:cs typeface="Arial"/>
                <a:sym typeface="Wingdings"/>
              </a:rPr>
              <a:t>Haltestellen	</a:t>
            </a:r>
          </a:p>
          <a:p>
            <a:pPr marL="800100" lvl="1" indent="-342900">
              <a:buClr>
                <a:srgbClr val="5DB700"/>
              </a:buClr>
              <a:buFont typeface="Arial" panose="020B0604020202020204" pitchFamily="34" charset="0"/>
              <a:buChar char="•"/>
            </a:pPr>
            <a:r>
              <a:rPr lang="de-DE" sz="2000" dirty="0">
                <a:latin typeface="Arial"/>
                <a:cs typeface="Arial"/>
                <a:sym typeface="Wingdings"/>
              </a:rPr>
              <a:t>Betriebszeiten</a:t>
            </a:r>
          </a:p>
          <a:p>
            <a:pPr marL="800100" lvl="1" indent="-342900">
              <a:buClr>
                <a:srgbClr val="5DB700"/>
              </a:buClr>
              <a:buFont typeface="Arial" panose="020B0604020202020204" pitchFamily="34" charset="0"/>
              <a:buChar char="•"/>
            </a:pPr>
            <a:r>
              <a:rPr lang="de-DE" sz="2000" dirty="0">
                <a:latin typeface="Arial"/>
                <a:cs typeface="Arial"/>
                <a:sym typeface="Wingdings"/>
              </a:rPr>
              <a:t>Taktung</a:t>
            </a:r>
          </a:p>
          <a:p>
            <a:pPr marL="342900" indent="-342900">
              <a:buClr>
                <a:srgbClr val="5DB700"/>
              </a:buClr>
              <a:buFont typeface="Arial" panose="020B0604020202020204" pitchFamily="34" charset="0"/>
              <a:buChar char="•"/>
            </a:pPr>
            <a:r>
              <a:rPr lang="de-DE" sz="2400" dirty="0">
                <a:latin typeface="Arial"/>
                <a:cs typeface="Arial"/>
                <a:sym typeface="Wingdings"/>
              </a:rPr>
              <a:t>auf Wachstum ausgerichtet</a:t>
            </a:r>
          </a:p>
          <a:p>
            <a:pPr marL="342900" indent="-342900">
              <a:buClr>
                <a:srgbClr val="5DB700"/>
              </a:buClr>
              <a:buFont typeface="Arial" panose="020B0604020202020204" pitchFamily="34" charset="0"/>
              <a:buChar char="•"/>
            </a:pPr>
            <a:endParaRPr lang="de-DE" sz="2400" dirty="0">
              <a:latin typeface="Arial"/>
              <a:cs typeface="Arial"/>
              <a:sym typeface="Wingdings"/>
            </a:endParaRPr>
          </a:p>
          <a:p>
            <a:pPr marL="342900" indent="-342900">
              <a:buClr>
                <a:srgbClr val="5DB700"/>
              </a:buClr>
              <a:buFont typeface="Arial" panose="020B0604020202020204" pitchFamily="34" charset="0"/>
              <a:buChar char="•"/>
            </a:pPr>
            <a:r>
              <a:rPr lang="de-DE" sz="2400" dirty="0">
                <a:latin typeface="Arial"/>
                <a:cs typeface="Arial"/>
                <a:sym typeface="Wingdings"/>
              </a:rPr>
              <a:t>Garantiecharakter</a:t>
            </a:r>
          </a:p>
          <a:p>
            <a:pPr marL="285750" indent="-285750">
              <a:buClr>
                <a:srgbClr val="5DB700"/>
              </a:buClr>
              <a:buFont typeface="Arial" panose="020B0604020202020204" pitchFamily="34" charset="0"/>
              <a:buChar char="•"/>
            </a:pPr>
            <a:endParaRPr lang="de-DE" sz="2400" dirty="0">
              <a:latin typeface="Arial"/>
              <a:cs typeface="Arial"/>
              <a:sym typeface="Wingdings"/>
            </a:endParaRPr>
          </a:p>
          <a:p>
            <a:pPr>
              <a:buClr>
                <a:srgbClr val="5DB700"/>
              </a:buClr>
            </a:pPr>
            <a:r>
              <a:rPr lang="de-DE" sz="2400" dirty="0">
                <a:solidFill>
                  <a:srgbClr val="5DB700"/>
                </a:solidFill>
                <a:latin typeface="Arial"/>
                <a:cs typeface="Arial"/>
                <a:sym typeface="Wingdings" panose="05000000000000000000" pitchFamily="2" charset="2"/>
              </a:rPr>
              <a:t></a:t>
            </a:r>
            <a:r>
              <a:rPr lang="de-DE" sz="2400" dirty="0">
                <a:latin typeface="Arial"/>
                <a:cs typeface="Arial"/>
                <a:sym typeface="Wingdings"/>
              </a:rPr>
              <a:t> starker Pull-Faktor für ÖPNV</a:t>
            </a:r>
          </a:p>
        </p:txBody>
      </p:sp>
      <p:sp>
        <p:nvSpPr>
          <p:cNvPr id="13" name="Rechteck 12">
            <a:extLst>
              <a:ext uri="{FF2B5EF4-FFF2-40B4-BE49-F238E27FC236}">
                <a16:creationId xmlns:a16="http://schemas.microsoft.com/office/drawing/2014/main" id="{AEEB3241-6CAA-4926-96F2-1302ECF538AA}"/>
              </a:ext>
            </a:extLst>
          </p:cNvPr>
          <p:cNvSpPr/>
          <p:nvPr/>
        </p:nvSpPr>
        <p:spPr>
          <a:xfrm>
            <a:off x="838199" y="1826338"/>
            <a:ext cx="4793055" cy="4167056"/>
          </a:xfrm>
          <a:prstGeom prst="rect">
            <a:avLst/>
          </a:prstGeom>
          <a:noFill/>
          <a:ln w="28575">
            <a:solidFill>
              <a:srgbClr val="5D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9E0C3DBC-4CAA-4447-AC23-9A4F682264EF}"/>
              </a:ext>
            </a:extLst>
          </p:cNvPr>
          <p:cNvSpPr/>
          <p:nvPr/>
        </p:nvSpPr>
        <p:spPr>
          <a:xfrm>
            <a:off x="6528680" y="1826338"/>
            <a:ext cx="4793055" cy="4167056"/>
          </a:xfrm>
          <a:prstGeom prst="rect">
            <a:avLst/>
          </a:prstGeom>
          <a:noFill/>
          <a:ln w="28575">
            <a:solidFill>
              <a:srgbClr val="5D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0137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Parkregelungen für Anwohner/innen: Amsterdam</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66934" y="147457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2" name="Inhaltsplatzhalter 3" descr="Parkplätze Amsterdam.jpg"/>
          <p:cNvPicPr>
            <a:picLocks noGrp="1" noChangeAspect="1"/>
          </p:cNvPicPr>
          <p:nvPr>
            <p:ph idx="1"/>
          </p:nvPr>
        </p:nvPicPr>
        <p:blipFill>
          <a:blip r:embed="rId3">
            <a:extLst>
              <a:ext uri="{28A0092B-C50C-407E-A947-70E740481C1C}">
                <a14:useLocalDpi xmlns:a14="http://schemas.microsoft.com/office/drawing/2010/main" val="0"/>
              </a:ext>
            </a:extLst>
          </a:blip>
          <a:srcRect t="24904" b="24904"/>
          <a:stretch>
            <a:fillRect/>
          </a:stretch>
        </p:blipFill>
        <p:spPr>
          <a:xfrm>
            <a:off x="179816" y="1956300"/>
            <a:ext cx="6063267" cy="4008109"/>
          </a:xfrm>
          <a:ln>
            <a:solidFill>
              <a:schemeClr val="tx1"/>
            </a:solidFill>
          </a:ln>
        </p:spPr>
      </p:pic>
      <p:sp>
        <p:nvSpPr>
          <p:cNvPr id="5" name="Textfeld 4"/>
          <p:cNvSpPr txBox="1"/>
          <p:nvPr/>
        </p:nvSpPr>
        <p:spPr>
          <a:xfrm>
            <a:off x="6333574" y="1899026"/>
            <a:ext cx="5858425" cy="5170645"/>
          </a:xfrm>
          <a:prstGeom prst="rect">
            <a:avLst/>
          </a:prstGeom>
          <a:noFill/>
        </p:spPr>
        <p:txBody>
          <a:bodyPr wrap="square" rtlCol="0">
            <a:spAutoFit/>
          </a:bodyPr>
          <a:lstStyle/>
          <a:p>
            <a:pPr marL="285750" indent="-285750">
              <a:buClr>
                <a:srgbClr val="5DB700"/>
              </a:buClr>
              <a:buFont typeface="Arial"/>
              <a:buChar char="•"/>
            </a:pPr>
            <a:r>
              <a:rPr lang="de-DE" sz="2600" dirty="0">
                <a:latin typeface="Arial"/>
                <a:cs typeface="Arial"/>
              </a:rPr>
              <a:t>seit 2019: </a:t>
            </a:r>
            <a:r>
              <a:rPr lang="de-DE" sz="2600" b="1" dirty="0">
                <a:latin typeface="Arial"/>
                <a:cs typeface="Arial"/>
              </a:rPr>
              <a:t>Obergrenze</a:t>
            </a:r>
            <a:r>
              <a:rPr lang="de-DE" sz="2600" dirty="0">
                <a:latin typeface="Arial"/>
                <a:cs typeface="Arial"/>
              </a:rPr>
              <a:t> von 133.000 </a:t>
            </a:r>
            <a:br>
              <a:rPr lang="de-DE" sz="2600" dirty="0">
                <a:latin typeface="Arial"/>
                <a:cs typeface="Arial"/>
              </a:rPr>
            </a:br>
            <a:r>
              <a:rPr lang="de-DE" sz="2600" dirty="0">
                <a:latin typeface="Arial"/>
                <a:cs typeface="Arial"/>
              </a:rPr>
              <a:t>für Anwohner/innenparkausweise</a:t>
            </a:r>
          </a:p>
          <a:p>
            <a:pPr marL="285750" indent="-285750">
              <a:buClr>
                <a:srgbClr val="5DB700"/>
              </a:buClr>
              <a:buFont typeface="Arial"/>
              <a:buChar char="•"/>
            </a:pPr>
            <a:r>
              <a:rPr lang="de-DE" sz="2600" dirty="0">
                <a:latin typeface="Arial"/>
                <a:cs typeface="Arial"/>
              </a:rPr>
              <a:t>in 60 Zonen wird Zahl der Parkausweise alle sechs Monate </a:t>
            </a:r>
            <a:r>
              <a:rPr lang="de-DE" sz="2600" b="1" dirty="0">
                <a:latin typeface="Arial"/>
                <a:cs typeface="Arial"/>
              </a:rPr>
              <a:t>um 1,1 % reduziert</a:t>
            </a:r>
          </a:p>
          <a:p>
            <a:pPr marL="285750" indent="-285750">
              <a:buClr>
                <a:srgbClr val="5DB700"/>
              </a:buClr>
              <a:buFont typeface="Arial"/>
              <a:buChar char="•"/>
            </a:pPr>
            <a:r>
              <a:rPr lang="de-DE" sz="2600" dirty="0">
                <a:latin typeface="Arial"/>
                <a:cs typeface="Arial"/>
              </a:rPr>
              <a:t>durch </a:t>
            </a:r>
            <a:r>
              <a:rPr lang="de-DE" sz="2600" b="1" dirty="0">
                <a:latin typeface="Arial"/>
                <a:cs typeface="Arial"/>
              </a:rPr>
              <a:t>natürliche</a:t>
            </a:r>
            <a:r>
              <a:rPr lang="de-DE" sz="2600" dirty="0">
                <a:latin typeface="Arial"/>
                <a:cs typeface="Arial"/>
              </a:rPr>
              <a:t> </a:t>
            </a:r>
            <a:r>
              <a:rPr lang="de-DE" sz="2600" b="1" dirty="0">
                <a:latin typeface="Arial"/>
                <a:cs typeface="Arial"/>
              </a:rPr>
              <a:t>Fluktuation</a:t>
            </a:r>
            <a:r>
              <a:rPr lang="de-DE" sz="2600" dirty="0">
                <a:latin typeface="Arial"/>
                <a:cs typeface="Arial"/>
              </a:rPr>
              <a:t> </a:t>
            </a:r>
            <a:br>
              <a:rPr lang="de-DE" sz="2600" dirty="0">
                <a:latin typeface="Arial"/>
                <a:cs typeface="Arial"/>
              </a:rPr>
            </a:br>
            <a:r>
              <a:rPr lang="de-DE" sz="2600" dirty="0">
                <a:latin typeface="Arial"/>
                <a:cs typeface="Arial"/>
              </a:rPr>
              <a:t>(Umzug, Tod, Abmeldung Fahrzeug)</a:t>
            </a:r>
          </a:p>
          <a:p>
            <a:pPr marL="285750" indent="-285750">
              <a:buClr>
                <a:srgbClr val="5DB700"/>
              </a:buClr>
              <a:buFont typeface="Arial"/>
              <a:buChar char="•"/>
            </a:pPr>
            <a:r>
              <a:rPr lang="de-DE" sz="2600" dirty="0">
                <a:latin typeface="Arial"/>
                <a:cs typeface="Arial"/>
              </a:rPr>
              <a:t>bis 2025: </a:t>
            </a:r>
            <a:r>
              <a:rPr lang="de-DE" sz="2600" b="1" dirty="0">
                <a:latin typeface="Arial"/>
                <a:cs typeface="Arial"/>
              </a:rPr>
              <a:t>11.200</a:t>
            </a:r>
            <a:r>
              <a:rPr lang="de-DE" sz="2600" dirty="0">
                <a:latin typeface="Arial"/>
                <a:cs typeface="Arial"/>
              </a:rPr>
              <a:t> Parkausweise </a:t>
            </a:r>
            <a:r>
              <a:rPr lang="de-DE" sz="2600" b="1" dirty="0">
                <a:latin typeface="Arial"/>
                <a:cs typeface="Arial"/>
              </a:rPr>
              <a:t>weniger </a:t>
            </a:r>
          </a:p>
          <a:p>
            <a:pPr marL="285750" indent="-285750">
              <a:buClr>
                <a:srgbClr val="5DB700"/>
              </a:buClr>
              <a:buFont typeface="Arial"/>
              <a:buChar char="•"/>
            </a:pPr>
            <a:endParaRPr lang="de-DE" sz="2400" dirty="0"/>
          </a:p>
          <a:p>
            <a:pPr marL="285750" indent="-285750">
              <a:buClr>
                <a:srgbClr val="5DB700"/>
              </a:buClr>
              <a:buFont typeface="Arial"/>
              <a:buChar char="•"/>
            </a:pPr>
            <a:endParaRPr lang="de-DE" sz="2400" dirty="0"/>
          </a:p>
          <a:p>
            <a:pPr marL="285750" indent="-285750">
              <a:buClr>
                <a:srgbClr val="5DB700"/>
              </a:buClr>
              <a:buFont typeface="Arial"/>
              <a:buChar char="•"/>
            </a:pPr>
            <a:endParaRPr lang="de-DE" sz="2400" dirty="0"/>
          </a:p>
          <a:p>
            <a:pPr marL="285750" indent="-285750">
              <a:buClr>
                <a:srgbClr val="5DB700"/>
              </a:buClr>
              <a:buFont typeface="Arial"/>
              <a:buChar char="•"/>
            </a:pPr>
            <a:endParaRPr lang="de-DE" sz="2400" dirty="0"/>
          </a:p>
        </p:txBody>
      </p:sp>
      <p:sp>
        <p:nvSpPr>
          <p:cNvPr id="13" name="Textfeld 12">
            <a:extLst>
              <a:ext uri="{FF2B5EF4-FFF2-40B4-BE49-F238E27FC236}">
                <a16:creationId xmlns:a16="http://schemas.microsoft.com/office/drawing/2014/main" id="{48EB5C9F-00A5-4BDB-9D3F-B87FF0FAC04A}"/>
              </a:ext>
            </a:extLst>
          </p:cNvPr>
          <p:cNvSpPr txBox="1"/>
          <p:nvPr/>
        </p:nvSpPr>
        <p:spPr>
          <a:xfrm>
            <a:off x="88478" y="5964409"/>
            <a:ext cx="3122971" cy="261610"/>
          </a:xfrm>
          <a:prstGeom prst="rect">
            <a:avLst/>
          </a:prstGeom>
          <a:noFill/>
        </p:spPr>
        <p:txBody>
          <a:bodyPr wrap="none" rtlCol="0">
            <a:spAutoFit/>
          </a:bodyPr>
          <a:lstStyle/>
          <a:p>
            <a:r>
              <a:rPr lang="de-DE" sz="1100" dirty="0"/>
              <a:t>© </a:t>
            </a:r>
            <a:r>
              <a:rPr lang="de-DE" sz="1100" dirty="0" err="1"/>
              <a:t>Map</a:t>
            </a:r>
            <a:r>
              <a:rPr lang="de-DE" sz="1100" dirty="0"/>
              <a:t>: Open Street </a:t>
            </a:r>
            <a:r>
              <a:rPr lang="de-DE" sz="1100" dirty="0" err="1"/>
              <a:t>Map</a:t>
            </a:r>
            <a:r>
              <a:rPr lang="de-DE" sz="1100" dirty="0"/>
              <a:t>. Data: City </a:t>
            </a:r>
            <a:r>
              <a:rPr lang="de-DE" sz="1100" dirty="0" err="1"/>
              <a:t>of</a:t>
            </a:r>
            <a:r>
              <a:rPr lang="de-DE" sz="1100" dirty="0"/>
              <a:t> Amsterdam</a:t>
            </a:r>
          </a:p>
        </p:txBody>
      </p:sp>
    </p:spTree>
    <p:extLst>
      <p:ext uri="{BB962C8B-B14F-4D97-AF65-F5344CB8AC3E}">
        <p14:creationId xmlns:p14="http://schemas.microsoft.com/office/powerpoint/2010/main" val="359846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parkplatz.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9644" y="2918893"/>
            <a:ext cx="3302356" cy="3302356"/>
          </a:xfrm>
          <a:prstGeom prst="rect">
            <a:avLst/>
          </a:prstGeom>
        </p:spPr>
      </p:pic>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Anwohner/innenparken: Amsterdam</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Inhaltsplatzhalter 3"/>
          <p:cNvSpPr>
            <a:spLocks noGrp="1"/>
          </p:cNvSpPr>
          <p:nvPr>
            <p:ph idx="1"/>
          </p:nvPr>
        </p:nvSpPr>
        <p:spPr>
          <a:xfrm>
            <a:off x="119219" y="2400026"/>
            <a:ext cx="10515600" cy="4457974"/>
          </a:xfrm>
        </p:spPr>
        <p:txBody>
          <a:bodyPr>
            <a:normAutofit/>
          </a:bodyPr>
          <a:lstStyle/>
          <a:p>
            <a:pPr>
              <a:buClr>
                <a:srgbClr val="5DB700"/>
              </a:buClr>
            </a:pPr>
            <a:endParaRPr lang="de-DE" dirty="0">
              <a:latin typeface="Arial"/>
              <a:cs typeface="Arial"/>
            </a:endParaRPr>
          </a:p>
          <a:p>
            <a:pPr>
              <a:buClr>
                <a:srgbClr val="5DB700"/>
              </a:buClr>
            </a:pPr>
            <a:r>
              <a:rPr lang="de-DE" dirty="0">
                <a:latin typeface="Arial"/>
                <a:cs typeface="Arial"/>
              </a:rPr>
              <a:t>Vergabe von Parkausweisen:</a:t>
            </a:r>
          </a:p>
          <a:p>
            <a:pPr lvl="1">
              <a:buClr>
                <a:srgbClr val="5DB700"/>
              </a:buClr>
            </a:pPr>
            <a:r>
              <a:rPr lang="de-DE" sz="2600" b="1" dirty="0">
                <a:latin typeface="Arial"/>
                <a:cs typeface="Arial"/>
              </a:rPr>
              <a:t>Umweltanforderungen</a:t>
            </a:r>
            <a:r>
              <a:rPr lang="de-DE" sz="2600" dirty="0">
                <a:latin typeface="Arial"/>
                <a:cs typeface="Arial"/>
              </a:rPr>
              <a:t> an Kfz</a:t>
            </a:r>
          </a:p>
          <a:p>
            <a:pPr lvl="1">
              <a:buClr>
                <a:srgbClr val="5DB700"/>
              </a:buClr>
            </a:pPr>
            <a:r>
              <a:rPr lang="de-DE" sz="2600" dirty="0">
                <a:latin typeface="Arial"/>
                <a:cs typeface="Arial"/>
              </a:rPr>
              <a:t>Vorteile für Elektroautos (Vorreihung auf der Warteliste)</a:t>
            </a:r>
          </a:p>
          <a:p>
            <a:pPr lvl="1">
              <a:buClr>
                <a:srgbClr val="5DB700"/>
              </a:buClr>
            </a:pPr>
            <a:r>
              <a:rPr lang="de-DE" sz="2600" dirty="0">
                <a:latin typeface="Arial"/>
                <a:cs typeface="Arial"/>
              </a:rPr>
              <a:t>für </a:t>
            </a:r>
            <a:r>
              <a:rPr lang="de-DE" sz="2600" b="1" dirty="0">
                <a:latin typeface="Arial"/>
                <a:cs typeface="Arial"/>
              </a:rPr>
              <a:t>Neubauprojekte</a:t>
            </a:r>
            <a:r>
              <a:rPr lang="de-DE" sz="2600" dirty="0">
                <a:latin typeface="Arial"/>
                <a:cs typeface="Arial"/>
              </a:rPr>
              <a:t> grundsätzlich keine Parkausweise</a:t>
            </a:r>
          </a:p>
          <a:p>
            <a:pPr lvl="1">
              <a:buClr>
                <a:srgbClr val="5DB700"/>
              </a:buClr>
            </a:pPr>
            <a:r>
              <a:rPr lang="de-DE" sz="2600" b="1" dirty="0">
                <a:latin typeface="Arial"/>
                <a:cs typeface="Arial"/>
              </a:rPr>
              <a:t>keine Parkausweise </a:t>
            </a:r>
            <a:r>
              <a:rPr lang="de-DE" sz="2600" dirty="0">
                <a:latin typeface="Arial"/>
                <a:cs typeface="Arial"/>
              </a:rPr>
              <a:t>für Personen, die aktuell oder in der </a:t>
            </a:r>
            <a:br>
              <a:rPr lang="de-DE" sz="2600" dirty="0">
                <a:latin typeface="Arial"/>
                <a:cs typeface="Arial"/>
              </a:rPr>
            </a:br>
            <a:r>
              <a:rPr lang="de-DE" sz="2600" dirty="0">
                <a:latin typeface="Arial"/>
                <a:cs typeface="Arial"/>
              </a:rPr>
              <a:t>Vergangenheit die Möglichkeit haben oder hatten, einen </a:t>
            </a:r>
            <a:br>
              <a:rPr lang="de-DE" sz="2600" dirty="0">
                <a:latin typeface="Arial"/>
                <a:cs typeface="Arial"/>
              </a:rPr>
            </a:br>
            <a:r>
              <a:rPr lang="de-DE" sz="2600" dirty="0">
                <a:latin typeface="Arial"/>
                <a:cs typeface="Arial"/>
              </a:rPr>
              <a:t>eigenen Parkplatz zu mieten oder zu kaufen</a:t>
            </a:r>
          </a:p>
        </p:txBody>
      </p:sp>
      <p:sp>
        <p:nvSpPr>
          <p:cNvPr id="12" name="Abgerundetes Rechteck 11"/>
          <p:cNvSpPr/>
          <p:nvPr/>
        </p:nvSpPr>
        <p:spPr>
          <a:xfrm>
            <a:off x="355088" y="1623829"/>
            <a:ext cx="5700060" cy="738411"/>
          </a:xfrm>
          <a:prstGeom prst="roundRect">
            <a:avLst/>
          </a:prstGeom>
          <a:solidFill>
            <a:schemeClr val="accent6">
              <a:alpha val="9000"/>
            </a:schemeClr>
          </a:solidFill>
          <a:ln w="412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dirty="0" err="1">
                <a:solidFill>
                  <a:srgbClr val="000000"/>
                </a:solidFill>
                <a:latin typeface="Arial"/>
                <a:cs typeface="Arial"/>
              </a:rPr>
              <a:t>Parkeerverordening</a:t>
            </a:r>
            <a:r>
              <a:rPr lang="de-DE" sz="2800" dirty="0">
                <a:solidFill>
                  <a:srgbClr val="000000"/>
                </a:solidFill>
                <a:latin typeface="Arial"/>
                <a:cs typeface="Arial"/>
              </a:rPr>
              <a:t> 2013 </a:t>
            </a:r>
          </a:p>
        </p:txBody>
      </p:sp>
      <p:sp>
        <p:nvSpPr>
          <p:cNvPr id="13" name="Textfeld 12">
            <a:extLst>
              <a:ext uri="{FF2B5EF4-FFF2-40B4-BE49-F238E27FC236}">
                <a16:creationId xmlns:a16="http://schemas.microsoft.com/office/drawing/2014/main" id="{6BB0DA15-C434-4231-B7F5-EC38A5C7CA63}"/>
              </a:ext>
            </a:extLst>
          </p:cNvPr>
          <p:cNvSpPr txBox="1"/>
          <p:nvPr/>
        </p:nvSpPr>
        <p:spPr>
          <a:xfrm>
            <a:off x="10898175" y="5959639"/>
            <a:ext cx="1293825" cy="261610"/>
          </a:xfrm>
          <a:prstGeom prst="rect">
            <a:avLst/>
          </a:prstGeom>
          <a:noFill/>
        </p:spPr>
        <p:txBody>
          <a:bodyPr wrap="none" rtlCol="0">
            <a:spAutoFit/>
          </a:bodyPr>
          <a:lstStyle/>
          <a:p>
            <a:r>
              <a:rPr lang="de-DE" sz="1100" dirty="0"/>
              <a:t>© </a:t>
            </a:r>
            <a:r>
              <a:rPr lang="de-DE" sz="1100" dirty="0" err="1"/>
              <a:t>istockphoto.com</a:t>
            </a:r>
            <a:endParaRPr lang="de-DE" sz="1100" dirty="0"/>
          </a:p>
        </p:txBody>
      </p:sp>
    </p:spTree>
    <p:extLst>
      <p:ext uri="{BB962C8B-B14F-4D97-AF65-F5344CB8AC3E}">
        <p14:creationId xmlns:p14="http://schemas.microsoft.com/office/powerpoint/2010/main" val="2139830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Anwohner/innenparken: Österreich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Inhaltsplatzhalter 3"/>
          <p:cNvSpPr>
            <a:spLocks noGrp="1"/>
          </p:cNvSpPr>
          <p:nvPr>
            <p:ph idx="1"/>
          </p:nvPr>
        </p:nvSpPr>
        <p:spPr>
          <a:xfrm>
            <a:off x="-1" y="2517165"/>
            <a:ext cx="12033261" cy="4695273"/>
          </a:xfrm>
        </p:spPr>
        <p:txBody>
          <a:bodyPr>
            <a:normAutofit/>
          </a:bodyPr>
          <a:lstStyle/>
          <a:p>
            <a:pPr lvl="1">
              <a:buClr>
                <a:srgbClr val="5DB700"/>
              </a:buClr>
            </a:pPr>
            <a:r>
              <a:rPr lang="de-DE" sz="2600" dirty="0">
                <a:latin typeface="Arial"/>
                <a:cs typeface="Arial"/>
              </a:rPr>
              <a:t>Ausnahmebewilligungen für zeitlich uneingeschränktes Parken in Kurzparkzonen</a:t>
            </a:r>
          </a:p>
          <a:p>
            <a:pPr lvl="1">
              <a:buClr>
                <a:srgbClr val="5DB700"/>
              </a:buClr>
            </a:pPr>
            <a:r>
              <a:rPr lang="de-DE" sz="2600" dirty="0">
                <a:latin typeface="Arial"/>
                <a:cs typeface="Arial"/>
              </a:rPr>
              <a:t>Kriterien für die Vergabe (</a:t>
            </a:r>
            <a:r>
              <a:rPr lang="de-DE" sz="2600" dirty="0" err="1">
                <a:latin typeface="Arial"/>
                <a:cs typeface="Arial"/>
              </a:rPr>
              <a:t>ua</a:t>
            </a:r>
            <a:r>
              <a:rPr lang="de-DE" sz="2600" dirty="0">
                <a:latin typeface="Arial"/>
                <a:cs typeface="Arial"/>
              </a:rPr>
              <a:t>): Nachweis eines </a:t>
            </a:r>
            <a:r>
              <a:rPr lang="de-DE" sz="2600" b="1" dirty="0">
                <a:latin typeface="Arial"/>
                <a:cs typeface="Arial"/>
              </a:rPr>
              <a:t>persönlichen Interesses </a:t>
            </a:r>
          </a:p>
          <a:p>
            <a:pPr lvl="1">
              <a:buClr>
                <a:srgbClr val="5DB700"/>
              </a:buClr>
            </a:pPr>
            <a:r>
              <a:rPr lang="de-DE" sz="2600" b="1" dirty="0">
                <a:latin typeface="Arial"/>
                <a:cs typeface="Arial"/>
              </a:rPr>
              <a:t>Materialien:</a:t>
            </a:r>
            <a:r>
              <a:rPr lang="de-DE" sz="2600" dirty="0">
                <a:latin typeface="Arial"/>
                <a:cs typeface="Arial"/>
              </a:rPr>
              <a:t> „... Ein solches [persönliches Interesse] liegt etwa dann nicht vor, wenn der Antragsteller über eine private Abstellmöglichkeit verfügt...“ </a:t>
            </a:r>
          </a:p>
          <a:p>
            <a:pPr lvl="1">
              <a:buClr>
                <a:srgbClr val="5DB700"/>
              </a:buClr>
            </a:pPr>
            <a:r>
              <a:rPr lang="de-DE" sz="2600" b="1" dirty="0" err="1">
                <a:latin typeface="Arial"/>
                <a:cs typeface="Arial"/>
              </a:rPr>
              <a:t>VwGH</a:t>
            </a:r>
            <a:r>
              <a:rPr lang="de-DE" sz="2600" dirty="0">
                <a:latin typeface="Arial"/>
                <a:cs typeface="Arial"/>
              </a:rPr>
              <a:t> (</a:t>
            </a:r>
            <a:r>
              <a:rPr lang="de-DE" sz="2600" dirty="0" err="1">
                <a:latin typeface="Arial"/>
                <a:cs typeface="Arial"/>
              </a:rPr>
              <a:t>zB</a:t>
            </a:r>
            <a:r>
              <a:rPr lang="de-DE" sz="2600" dirty="0">
                <a:latin typeface="Arial"/>
                <a:cs typeface="Arial"/>
              </a:rPr>
              <a:t> </a:t>
            </a:r>
            <a:r>
              <a:rPr lang="de-DE" sz="2600" dirty="0" err="1">
                <a:latin typeface="Arial"/>
                <a:cs typeface="Arial"/>
              </a:rPr>
              <a:t>VwSlg</a:t>
            </a:r>
            <a:r>
              <a:rPr lang="de-DE" sz="2600" dirty="0">
                <a:latin typeface="Arial"/>
                <a:cs typeface="Arial"/>
              </a:rPr>
              <a:t> 15348 A/2000): „...ein solches berücksichtigungswürdiges persönliches Interesse [kann] nur in einem Umstand begründet sein [...], der dieses Interesse von den allgemeinen Interessen der Anwohner, ihren PKW in der Nähe des Wohnsitzes zu parken, unterscheidet...“</a:t>
            </a:r>
          </a:p>
          <a:p>
            <a:pPr>
              <a:buClr>
                <a:srgbClr val="5DB700"/>
              </a:buClr>
            </a:pPr>
            <a:endParaRPr lang="de-DE" sz="2600" dirty="0"/>
          </a:p>
        </p:txBody>
      </p:sp>
      <p:sp>
        <p:nvSpPr>
          <p:cNvPr id="3" name="Textfeld 2"/>
          <p:cNvSpPr txBox="1"/>
          <p:nvPr/>
        </p:nvSpPr>
        <p:spPr>
          <a:xfrm>
            <a:off x="-688324" y="1700385"/>
            <a:ext cx="7193968" cy="800219"/>
          </a:xfrm>
          <a:prstGeom prst="rect">
            <a:avLst/>
          </a:prstGeom>
          <a:noFill/>
        </p:spPr>
        <p:txBody>
          <a:bodyPr wrap="square" rtlCol="0">
            <a:spAutoFit/>
          </a:bodyPr>
          <a:lstStyle/>
          <a:p>
            <a:pPr algn="r"/>
            <a:r>
              <a:rPr lang="de-DE" sz="2800" dirty="0">
                <a:latin typeface="Arial"/>
                <a:cs typeface="Arial"/>
              </a:rPr>
              <a:t>§§ 43 </a:t>
            </a:r>
            <a:r>
              <a:rPr lang="de-DE" sz="2800" dirty="0" err="1">
                <a:latin typeface="Arial"/>
                <a:cs typeface="Arial"/>
              </a:rPr>
              <a:t>Abs</a:t>
            </a:r>
            <a:r>
              <a:rPr lang="de-DE" sz="2800" dirty="0">
                <a:latin typeface="Arial"/>
                <a:cs typeface="Arial"/>
              </a:rPr>
              <a:t> 2a Z 1 </a:t>
            </a:r>
            <a:r>
              <a:rPr lang="de-DE" sz="2800" dirty="0" err="1">
                <a:latin typeface="Arial"/>
                <a:cs typeface="Arial"/>
              </a:rPr>
              <a:t>iVm</a:t>
            </a:r>
            <a:r>
              <a:rPr lang="de-DE" sz="2800" dirty="0">
                <a:latin typeface="Arial"/>
                <a:cs typeface="Arial"/>
              </a:rPr>
              <a:t> 45 </a:t>
            </a:r>
            <a:r>
              <a:rPr lang="de-DE" sz="2800" dirty="0" err="1">
                <a:latin typeface="Arial"/>
                <a:cs typeface="Arial"/>
              </a:rPr>
              <a:t>Abs</a:t>
            </a:r>
            <a:r>
              <a:rPr lang="de-DE" sz="2800" dirty="0">
                <a:latin typeface="Arial"/>
                <a:cs typeface="Arial"/>
              </a:rPr>
              <a:t> 4 StVO</a:t>
            </a:r>
          </a:p>
          <a:p>
            <a:endParaRPr lang="de-DE" dirty="0"/>
          </a:p>
        </p:txBody>
      </p:sp>
      <p:sp>
        <p:nvSpPr>
          <p:cNvPr id="5" name="Abgerundetes Rechteck 4"/>
          <p:cNvSpPr/>
          <p:nvPr/>
        </p:nvSpPr>
        <p:spPr>
          <a:xfrm>
            <a:off x="413475" y="1622510"/>
            <a:ext cx="6236382" cy="703324"/>
          </a:xfrm>
          <a:prstGeom prst="roundRect">
            <a:avLst/>
          </a:prstGeom>
          <a:solidFill>
            <a:schemeClr val="accent6">
              <a:alpha val="9000"/>
            </a:schemeClr>
          </a:solidFill>
          <a:ln w="412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80278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Anwohner/innenparken: Österreich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Inhaltsplatzhalter 3"/>
          <p:cNvSpPr>
            <a:spLocks noGrp="1"/>
          </p:cNvSpPr>
          <p:nvPr>
            <p:ph idx="1"/>
          </p:nvPr>
        </p:nvSpPr>
        <p:spPr>
          <a:xfrm>
            <a:off x="609878" y="1712795"/>
            <a:ext cx="10515600" cy="4351338"/>
          </a:xfrm>
        </p:spPr>
        <p:txBody>
          <a:bodyPr>
            <a:normAutofit/>
          </a:bodyPr>
          <a:lstStyle/>
          <a:p>
            <a:pPr>
              <a:buClr>
                <a:srgbClr val="5DB700"/>
              </a:buClr>
            </a:pPr>
            <a:r>
              <a:rPr lang="de-DE" b="1" dirty="0">
                <a:latin typeface="Arial"/>
                <a:cs typeface="Arial"/>
              </a:rPr>
              <a:t>unterschiedliche Auslegung </a:t>
            </a:r>
            <a:r>
              <a:rPr lang="de-DE" dirty="0">
                <a:latin typeface="Arial"/>
                <a:cs typeface="Arial"/>
              </a:rPr>
              <a:t>der StVO in der Praxis</a:t>
            </a:r>
          </a:p>
          <a:p>
            <a:pPr>
              <a:buClr>
                <a:srgbClr val="5DB700"/>
              </a:buClr>
            </a:pPr>
            <a:r>
              <a:rPr lang="de-DE" dirty="0" err="1">
                <a:latin typeface="Arial"/>
                <a:cs typeface="Arial"/>
              </a:rPr>
              <a:t>zB</a:t>
            </a:r>
            <a:r>
              <a:rPr lang="de-DE" dirty="0">
                <a:latin typeface="Arial"/>
                <a:cs typeface="Arial"/>
              </a:rPr>
              <a:t> Graz, Innsbruck, Salzburg: private Abstellmöglichkeit ist </a:t>
            </a:r>
            <a:r>
              <a:rPr lang="de-DE" dirty="0" err="1">
                <a:latin typeface="Arial"/>
                <a:cs typeface="Arial"/>
              </a:rPr>
              <a:t>grds</a:t>
            </a:r>
            <a:r>
              <a:rPr lang="de-DE" dirty="0">
                <a:latin typeface="Arial"/>
                <a:cs typeface="Arial"/>
              </a:rPr>
              <a:t> </a:t>
            </a:r>
            <a:r>
              <a:rPr lang="de-DE" b="1" dirty="0">
                <a:latin typeface="Arial"/>
                <a:cs typeface="Arial"/>
              </a:rPr>
              <a:t>Versagungsgrund</a:t>
            </a:r>
          </a:p>
          <a:p>
            <a:pPr>
              <a:buClr>
                <a:srgbClr val="5DB700"/>
              </a:buClr>
            </a:pPr>
            <a:r>
              <a:rPr lang="de-DE" dirty="0">
                <a:latin typeface="Arial"/>
                <a:cs typeface="Arial"/>
              </a:rPr>
              <a:t>Graz und Salzburg: persönliches Interesse wird explizit verlangt</a:t>
            </a:r>
          </a:p>
          <a:p>
            <a:pPr>
              <a:buClr>
                <a:srgbClr val="5DB700"/>
              </a:buClr>
            </a:pPr>
            <a:r>
              <a:rPr lang="de-DE" dirty="0">
                <a:latin typeface="Arial"/>
                <a:cs typeface="Arial"/>
              </a:rPr>
              <a:t>Wien: </a:t>
            </a:r>
            <a:r>
              <a:rPr lang="de-DE" b="1" dirty="0">
                <a:latin typeface="Arial"/>
                <a:cs typeface="Arial"/>
              </a:rPr>
              <a:t>kein Abstellen </a:t>
            </a:r>
            <a:r>
              <a:rPr lang="de-DE" dirty="0">
                <a:latin typeface="Arial"/>
                <a:cs typeface="Arial"/>
              </a:rPr>
              <a:t>auf das persönliche Interesse</a:t>
            </a:r>
          </a:p>
          <a:p>
            <a:pPr lvl="1">
              <a:buClr>
                <a:srgbClr val="5DB700"/>
              </a:buClr>
            </a:pPr>
            <a:r>
              <a:rPr lang="de-DE" sz="2600" dirty="0">
                <a:latin typeface="Arial"/>
                <a:cs typeface="Arial"/>
              </a:rPr>
              <a:t>selbst bei Vorhandensein eines privaten Stellplatzes wird </a:t>
            </a:r>
            <a:br>
              <a:rPr lang="de-DE" sz="2600" dirty="0">
                <a:latin typeface="Arial"/>
                <a:cs typeface="Arial"/>
              </a:rPr>
            </a:br>
            <a:r>
              <a:rPr lang="de-DE" sz="2600" dirty="0">
                <a:latin typeface="Arial"/>
                <a:cs typeface="Arial"/>
              </a:rPr>
              <a:t>„</a:t>
            </a:r>
            <a:r>
              <a:rPr lang="de-DE" sz="2600" dirty="0" err="1">
                <a:latin typeface="Arial"/>
                <a:cs typeface="Arial"/>
              </a:rPr>
              <a:t>Parkpickerl</a:t>
            </a:r>
            <a:r>
              <a:rPr lang="de-DE" sz="2600" dirty="0">
                <a:latin typeface="Arial"/>
                <a:cs typeface="Arial"/>
              </a:rPr>
              <a:t>“ ausgestellt</a:t>
            </a:r>
          </a:p>
          <a:p>
            <a:pPr lvl="1">
              <a:buClr>
                <a:srgbClr val="5DB700"/>
              </a:buClr>
            </a:pPr>
            <a:r>
              <a:rPr lang="de-DE" sz="2600" dirty="0" err="1">
                <a:latin typeface="Arial"/>
                <a:cs typeface="Arial"/>
              </a:rPr>
              <a:t>vgl</a:t>
            </a:r>
            <a:r>
              <a:rPr lang="de-DE" sz="2600" dirty="0">
                <a:latin typeface="Arial"/>
                <a:cs typeface="Arial"/>
              </a:rPr>
              <a:t> dazu Argumentation der </a:t>
            </a:r>
            <a:r>
              <a:rPr lang="de-DE" sz="2600" dirty="0" err="1">
                <a:latin typeface="Arial"/>
                <a:cs typeface="Arial"/>
              </a:rPr>
              <a:t>ExpertInnen</a:t>
            </a:r>
            <a:r>
              <a:rPr lang="de-DE" sz="2600" dirty="0">
                <a:latin typeface="Arial"/>
                <a:cs typeface="Arial"/>
              </a:rPr>
              <a:t>-Kommission zur </a:t>
            </a:r>
            <a:br>
              <a:rPr lang="de-DE" sz="2600" dirty="0">
                <a:latin typeface="Arial"/>
                <a:cs typeface="Arial"/>
              </a:rPr>
            </a:br>
            <a:r>
              <a:rPr lang="de-DE" sz="2600" dirty="0">
                <a:latin typeface="Arial"/>
                <a:cs typeface="Arial"/>
              </a:rPr>
              <a:t>Weiterentwicklung der Parkraumbewirtschaftung (Juni 2013)</a:t>
            </a:r>
          </a:p>
          <a:p>
            <a:pPr>
              <a:buClr>
                <a:srgbClr val="5DB700"/>
              </a:buClr>
            </a:pPr>
            <a:endParaRPr lang="de-DE" dirty="0"/>
          </a:p>
        </p:txBody>
      </p:sp>
    </p:spTree>
    <p:extLst>
      <p:ext uri="{BB962C8B-B14F-4D97-AF65-F5344CB8AC3E}">
        <p14:creationId xmlns:p14="http://schemas.microsoft.com/office/powerpoint/2010/main" val="55060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Anwohner/innenparken:</a:t>
            </a:r>
            <a:br>
              <a:rPr lang="de-DE" sz="3600" b="1" dirty="0">
                <a:solidFill>
                  <a:prstClr val="black"/>
                </a:solidFill>
                <a:latin typeface="Arial"/>
                <a:cs typeface="Arial"/>
              </a:rPr>
            </a:br>
            <a:r>
              <a:rPr lang="de-DE" sz="3600" b="1" dirty="0">
                <a:solidFill>
                  <a:prstClr val="black"/>
                </a:solidFill>
                <a:latin typeface="Arial"/>
                <a:cs typeface="Arial"/>
              </a:rPr>
              <a:t>Vergleich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95474" y="1531653"/>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idx="1"/>
          </p:nvPr>
        </p:nvSpPr>
        <p:spPr>
          <a:xfrm>
            <a:off x="946840" y="1814563"/>
            <a:ext cx="4793055" cy="4167056"/>
          </a:xfrm>
        </p:spPr>
        <p:txBody>
          <a:bodyPr>
            <a:normAutofit lnSpcReduction="10000"/>
          </a:bodyPr>
          <a:lstStyle/>
          <a:p>
            <a:pPr marL="0" indent="0" algn="ctr">
              <a:spcBef>
                <a:spcPts val="0"/>
              </a:spcBef>
              <a:buClr>
                <a:srgbClr val="5DB700"/>
              </a:buClr>
              <a:buNone/>
            </a:pPr>
            <a:endParaRPr lang="de-DE" sz="2000" b="1" dirty="0">
              <a:solidFill>
                <a:srgbClr val="5DB700"/>
              </a:solidFill>
              <a:latin typeface="Arial"/>
              <a:cs typeface="Arial"/>
            </a:endParaRPr>
          </a:p>
          <a:p>
            <a:pPr marL="0" indent="0" algn="ctr">
              <a:spcBef>
                <a:spcPts val="0"/>
              </a:spcBef>
              <a:buClr>
                <a:srgbClr val="5DB700"/>
              </a:buClr>
              <a:buNone/>
            </a:pPr>
            <a:r>
              <a:rPr lang="de-DE" sz="2400" b="1" dirty="0">
                <a:solidFill>
                  <a:srgbClr val="5DB700"/>
                </a:solidFill>
                <a:latin typeface="Arial"/>
                <a:cs typeface="Arial"/>
              </a:rPr>
              <a:t>Österreich</a:t>
            </a:r>
          </a:p>
          <a:p>
            <a:pPr marL="0" indent="0" algn="ctr">
              <a:spcBef>
                <a:spcPts val="0"/>
              </a:spcBef>
              <a:buClr>
                <a:srgbClr val="5DB700"/>
              </a:buClr>
              <a:buNone/>
            </a:pPr>
            <a:endParaRPr lang="de-DE" sz="2400" b="1" dirty="0">
              <a:solidFill>
                <a:srgbClr val="5DB700"/>
              </a:solidFill>
              <a:latin typeface="Arial"/>
              <a:cs typeface="Arial"/>
            </a:endParaRPr>
          </a:p>
          <a:p>
            <a:pPr>
              <a:spcBef>
                <a:spcPts val="0"/>
              </a:spcBef>
              <a:buClr>
                <a:srgbClr val="5DB700"/>
              </a:buClr>
            </a:pPr>
            <a:r>
              <a:rPr lang="de-DE" sz="2400" dirty="0">
                <a:latin typeface="Arial"/>
                <a:cs typeface="Arial"/>
              </a:rPr>
              <a:t>theoretisch relativ restriktive Vergabe nach StVO möglich</a:t>
            </a:r>
          </a:p>
          <a:p>
            <a:pPr>
              <a:buClr>
                <a:srgbClr val="5DB700"/>
              </a:buClr>
            </a:pPr>
            <a:r>
              <a:rPr lang="de-DE" sz="2400" dirty="0">
                <a:latin typeface="Arial"/>
                <a:cs typeface="Arial"/>
              </a:rPr>
              <a:t>Auslegung in der Praxis sehr unterschiedlich</a:t>
            </a:r>
          </a:p>
          <a:p>
            <a:pPr>
              <a:buClr>
                <a:srgbClr val="5DB700"/>
              </a:buClr>
            </a:pPr>
            <a:r>
              <a:rPr lang="de-DE" sz="2400" dirty="0">
                <a:latin typeface="Arial"/>
                <a:cs typeface="Arial"/>
              </a:rPr>
              <a:t>kein langfristiges Abzielen auf Umnutzung der Parkplätze</a:t>
            </a:r>
          </a:p>
          <a:p>
            <a:pPr marL="0" indent="0">
              <a:buClr>
                <a:srgbClr val="5DB700"/>
              </a:buClr>
              <a:buNone/>
            </a:pPr>
            <a:endParaRPr lang="de-DE" sz="2400" dirty="0">
              <a:latin typeface="Arial"/>
              <a:cs typeface="Arial"/>
            </a:endParaRPr>
          </a:p>
          <a:p>
            <a:pPr marL="0" indent="0">
              <a:spcBef>
                <a:spcPts val="0"/>
              </a:spcBef>
              <a:buClr>
                <a:srgbClr val="5DB700"/>
              </a:buClr>
              <a:buNone/>
            </a:pPr>
            <a:r>
              <a:rPr lang="de-DE" sz="2400" dirty="0">
                <a:solidFill>
                  <a:srgbClr val="5DB700"/>
                </a:solidFill>
                <a:latin typeface="Arial"/>
                <a:cs typeface="Arial"/>
                <a:sym typeface="Wingdings" panose="05000000000000000000" pitchFamily="2" charset="2"/>
              </a:rPr>
              <a:t> </a:t>
            </a:r>
            <a:r>
              <a:rPr lang="de-DE" sz="2400" dirty="0">
                <a:latin typeface="Arial"/>
                <a:cs typeface="Arial"/>
                <a:sym typeface="Wingdings" panose="05000000000000000000" pitchFamily="2" charset="2"/>
              </a:rPr>
              <a:t>(teilweise)</a:t>
            </a:r>
            <a:r>
              <a:rPr lang="de-DE" sz="2400" dirty="0">
                <a:solidFill>
                  <a:srgbClr val="5DB700"/>
                </a:solidFill>
                <a:latin typeface="Arial"/>
                <a:cs typeface="Arial"/>
                <a:sym typeface="Wingdings" panose="05000000000000000000" pitchFamily="2" charset="2"/>
              </a:rPr>
              <a:t> </a:t>
            </a:r>
            <a:r>
              <a:rPr lang="de-DE" sz="2400" dirty="0">
                <a:latin typeface="Arial"/>
                <a:cs typeface="Arial"/>
                <a:sym typeface="Wingdings" panose="05000000000000000000" pitchFamily="2" charset="2"/>
              </a:rPr>
              <a:t>keine Anreize für Umstieg</a:t>
            </a:r>
            <a:endParaRPr lang="de-DE" sz="2400" dirty="0"/>
          </a:p>
        </p:txBody>
      </p:sp>
      <p:sp>
        <p:nvSpPr>
          <p:cNvPr id="4" name="Textfeld 3">
            <a:extLst>
              <a:ext uri="{FF2B5EF4-FFF2-40B4-BE49-F238E27FC236}">
                <a16:creationId xmlns:a16="http://schemas.microsoft.com/office/drawing/2014/main" id="{B39C590B-4DD7-4329-B0C4-E6B46CBF3B2A}"/>
              </a:ext>
            </a:extLst>
          </p:cNvPr>
          <p:cNvSpPr txBox="1"/>
          <p:nvPr/>
        </p:nvSpPr>
        <p:spPr>
          <a:xfrm rot="10800000" flipV="1">
            <a:off x="6637321" y="1672747"/>
            <a:ext cx="4825121" cy="4308872"/>
          </a:xfrm>
          <a:prstGeom prst="rect">
            <a:avLst/>
          </a:prstGeom>
          <a:noFill/>
        </p:spPr>
        <p:txBody>
          <a:bodyPr wrap="square" rtlCol="0">
            <a:spAutoFit/>
          </a:bodyPr>
          <a:lstStyle/>
          <a:p>
            <a:pPr algn="ctr"/>
            <a:endParaRPr lang="de-DE" sz="2000" b="1" dirty="0">
              <a:solidFill>
                <a:srgbClr val="5DB700"/>
              </a:solidFill>
              <a:latin typeface="Arial"/>
              <a:cs typeface="Arial"/>
            </a:endParaRPr>
          </a:p>
          <a:p>
            <a:pPr algn="ctr"/>
            <a:r>
              <a:rPr lang="de-DE" sz="2400" b="1" dirty="0">
                <a:solidFill>
                  <a:srgbClr val="5DB700"/>
                </a:solidFill>
                <a:latin typeface="Arial"/>
                <a:cs typeface="Arial"/>
              </a:rPr>
              <a:t>Amsterdam </a:t>
            </a:r>
          </a:p>
          <a:p>
            <a:endParaRPr lang="de-DE" sz="2000" dirty="0">
              <a:latin typeface="Arial"/>
              <a:cs typeface="Arial"/>
            </a:endParaRPr>
          </a:p>
          <a:p>
            <a:pPr marL="285750" indent="-285750">
              <a:buClr>
                <a:srgbClr val="5DB700"/>
              </a:buClr>
              <a:buFont typeface="Arial" panose="020B0604020202020204" pitchFamily="34" charset="0"/>
              <a:buChar char="•"/>
            </a:pPr>
            <a:r>
              <a:rPr lang="de-DE" sz="2400" dirty="0">
                <a:latin typeface="Arial"/>
                <a:cs typeface="Arial"/>
                <a:sym typeface="Wingdings"/>
              </a:rPr>
              <a:t>Regelungen zielen auf Reduktion der Parkausweise</a:t>
            </a:r>
          </a:p>
          <a:p>
            <a:pPr marL="285750" indent="-285750">
              <a:buClr>
                <a:srgbClr val="5DB700"/>
              </a:buClr>
              <a:buFont typeface="Arial" panose="020B0604020202020204" pitchFamily="34" charset="0"/>
              <a:buChar char="•"/>
            </a:pPr>
            <a:r>
              <a:rPr lang="de-DE" sz="2400" dirty="0">
                <a:latin typeface="Arial"/>
                <a:cs typeface="Arial"/>
                <a:sym typeface="Wingdings"/>
              </a:rPr>
              <a:t>längerfristig: Umnutzung des öffentlichen Raums</a:t>
            </a:r>
          </a:p>
          <a:p>
            <a:pPr marL="285750" indent="-285750">
              <a:buClr>
                <a:srgbClr val="5DB700"/>
              </a:buClr>
              <a:buFont typeface="Arial" panose="020B0604020202020204" pitchFamily="34" charset="0"/>
              <a:buChar char="•"/>
            </a:pPr>
            <a:endParaRPr lang="de-DE" sz="2400" dirty="0">
              <a:latin typeface="Arial"/>
              <a:cs typeface="Arial"/>
              <a:sym typeface="Wingdings"/>
            </a:endParaRPr>
          </a:p>
          <a:p>
            <a:pPr marL="285750" indent="-285750">
              <a:buClr>
                <a:srgbClr val="5DB700"/>
              </a:buClr>
              <a:buFont typeface="Arial" panose="020B0604020202020204" pitchFamily="34" charset="0"/>
              <a:buChar char="•"/>
            </a:pPr>
            <a:endParaRPr lang="de-DE" sz="2400" dirty="0">
              <a:latin typeface="Arial"/>
              <a:cs typeface="Arial"/>
              <a:sym typeface="Wingdings"/>
            </a:endParaRPr>
          </a:p>
          <a:p>
            <a:pPr>
              <a:buClr>
                <a:srgbClr val="5DB700"/>
              </a:buClr>
            </a:pPr>
            <a:r>
              <a:rPr lang="de-DE" sz="2400" dirty="0">
                <a:solidFill>
                  <a:srgbClr val="5DB700"/>
                </a:solidFill>
                <a:latin typeface="Arial"/>
                <a:cs typeface="Arial"/>
                <a:sym typeface="Wingdings" panose="05000000000000000000" pitchFamily="2" charset="2"/>
              </a:rPr>
              <a:t></a:t>
            </a:r>
            <a:r>
              <a:rPr lang="de-DE" sz="2400" dirty="0">
                <a:latin typeface="Arial"/>
                <a:cs typeface="Arial"/>
                <a:sym typeface="Wingdings"/>
              </a:rPr>
              <a:t> Push-Faktor für MIV, Anreiz </a:t>
            </a:r>
            <a:br>
              <a:rPr lang="de-DE" sz="2400" dirty="0">
                <a:latin typeface="Arial"/>
                <a:cs typeface="Arial"/>
                <a:sym typeface="Wingdings"/>
              </a:rPr>
            </a:br>
            <a:r>
              <a:rPr lang="de-DE" sz="2400" dirty="0">
                <a:latin typeface="Arial"/>
                <a:cs typeface="Arial"/>
                <a:sym typeface="Wingdings"/>
              </a:rPr>
              <a:t>für Umweltverbund</a:t>
            </a:r>
          </a:p>
          <a:p>
            <a:endParaRPr lang="de-AT" dirty="0"/>
          </a:p>
        </p:txBody>
      </p:sp>
      <p:sp>
        <p:nvSpPr>
          <p:cNvPr id="13" name="Rechteck 12">
            <a:extLst>
              <a:ext uri="{FF2B5EF4-FFF2-40B4-BE49-F238E27FC236}">
                <a16:creationId xmlns:a16="http://schemas.microsoft.com/office/drawing/2014/main" id="{AEEB3241-6CAA-4926-96F2-1302ECF538AA}"/>
              </a:ext>
            </a:extLst>
          </p:cNvPr>
          <p:cNvSpPr/>
          <p:nvPr/>
        </p:nvSpPr>
        <p:spPr>
          <a:xfrm>
            <a:off x="838199" y="1826338"/>
            <a:ext cx="4793055" cy="4167056"/>
          </a:xfrm>
          <a:prstGeom prst="rect">
            <a:avLst/>
          </a:prstGeom>
          <a:noFill/>
          <a:ln w="28575">
            <a:solidFill>
              <a:srgbClr val="5D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9E0C3DBC-4CAA-4447-AC23-9A4F682264EF}"/>
              </a:ext>
            </a:extLst>
          </p:cNvPr>
          <p:cNvSpPr/>
          <p:nvPr/>
        </p:nvSpPr>
        <p:spPr>
          <a:xfrm>
            <a:off x="6528680" y="1826338"/>
            <a:ext cx="4793055" cy="4167056"/>
          </a:xfrm>
          <a:prstGeom prst="rect">
            <a:avLst/>
          </a:prstGeom>
          <a:noFill/>
          <a:ln w="28575">
            <a:solidFill>
              <a:srgbClr val="5D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79301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Steuerliche Behandlung von Arbeitswegen:</a:t>
            </a:r>
            <a:br>
              <a:rPr lang="de-DE" sz="3600" b="1" dirty="0">
                <a:solidFill>
                  <a:prstClr val="black"/>
                </a:solidFill>
                <a:latin typeface="Arial"/>
                <a:cs typeface="Arial"/>
              </a:rPr>
            </a:br>
            <a:r>
              <a:rPr lang="de-DE" sz="3600" b="1" dirty="0">
                <a:solidFill>
                  <a:prstClr val="black"/>
                </a:solidFill>
                <a:latin typeface="Arial"/>
                <a:cs typeface="Arial"/>
              </a:rPr>
              <a:t>Thurgau (CH) </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95474" y="1531653"/>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idx="1"/>
          </p:nvPr>
        </p:nvSpPr>
        <p:spPr>
          <a:xfrm>
            <a:off x="267395" y="2074679"/>
            <a:ext cx="10920347" cy="4351338"/>
          </a:xfrm>
        </p:spPr>
        <p:txBody>
          <a:bodyPr/>
          <a:lstStyle/>
          <a:p>
            <a:pPr>
              <a:buClr>
                <a:srgbClr val="5DB700"/>
              </a:buClr>
            </a:pPr>
            <a:r>
              <a:rPr lang="de-DE" sz="2600" dirty="0">
                <a:latin typeface="Arial"/>
                <a:cs typeface="Arial"/>
              </a:rPr>
              <a:t>Einkommenssteuer auf Bundes-, Kantons- und Gemeindeebene</a:t>
            </a:r>
          </a:p>
          <a:p>
            <a:pPr>
              <a:buClr>
                <a:srgbClr val="5DB700"/>
              </a:buClr>
            </a:pPr>
            <a:r>
              <a:rPr lang="de-DE" sz="2600" b="1" dirty="0">
                <a:latin typeface="Arial"/>
                <a:cs typeface="Arial"/>
              </a:rPr>
              <a:t>Fahrtkosten</a:t>
            </a:r>
            <a:r>
              <a:rPr lang="de-DE" sz="2600" dirty="0">
                <a:latin typeface="Arial"/>
                <a:cs typeface="Arial"/>
              </a:rPr>
              <a:t> zwischen Wohn- und Arbeitsstätte können bei der Berechnung der Steuern </a:t>
            </a:r>
            <a:r>
              <a:rPr lang="de-DE" sz="2600" b="1" dirty="0">
                <a:latin typeface="Arial"/>
                <a:cs typeface="Arial"/>
              </a:rPr>
              <a:t>berücksichtigt</a:t>
            </a:r>
            <a:r>
              <a:rPr lang="de-DE" sz="2600" dirty="0">
                <a:latin typeface="Arial"/>
                <a:cs typeface="Arial"/>
              </a:rPr>
              <a:t> werden</a:t>
            </a:r>
          </a:p>
          <a:p>
            <a:pPr>
              <a:buClr>
                <a:srgbClr val="5DB700"/>
              </a:buClr>
            </a:pPr>
            <a:r>
              <a:rPr lang="de-DE" sz="2600" dirty="0">
                <a:latin typeface="Arial"/>
                <a:cs typeface="Arial"/>
              </a:rPr>
              <a:t>reduzieren zu versteuerndes Einkommen </a:t>
            </a:r>
            <a:r>
              <a:rPr lang="de-DE" sz="2600" b="1" dirty="0">
                <a:latin typeface="Arial"/>
                <a:cs typeface="Arial"/>
              </a:rPr>
              <a:t>(Freibetrag)</a:t>
            </a:r>
          </a:p>
          <a:p>
            <a:pPr>
              <a:buClr>
                <a:srgbClr val="5DB700"/>
              </a:buClr>
            </a:pPr>
            <a:endParaRPr lang="de-DE" sz="2600" b="1" dirty="0">
              <a:latin typeface="Arial"/>
              <a:cs typeface="Arial"/>
            </a:endParaRPr>
          </a:p>
          <a:p>
            <a:pPr lvl="1">
              <a:buClr>
                <a:srgbClr val="5DB700"/>
              </a:buClr>
            </a:pPr>
            <a:endParaRPr lang="de-DE" dirty="0"/>
          </a:p>
        </p:txBody>
      </p:sp>
      <p:pic>
        <p:nvPicPr>
          <p:cNvPr id="5" name="Bild 4" descr="a nach 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40" y="2648843"/>
            <a:ext cx="2483916" cy="2483916"/>
          </a:xfrm>
          <a:prstGeom prst="rect">
            <a:avLst/>
          </a:prstGeom>
          <a:noFill/>
        </p:spPr>
      </p:pic>
      <p:sp>
        <p:nvSpPr>
          <p:cNvPr id="14" name="Abgerundetes Rechteck 13"/>
          <p:cNvSpPr/>
          <p:nvPr/>
        </p:nvSpPr>
        <p:spPr>
          <a:xfrm>
            <a:off x="212145" y="4488076"/>
            <a:ext cx="9126408" cy="1413443"/>
          </a:xfrm>
          <a:prstGeom prst="roundRect">
            <a:avLst/>
          </a:prstGeom>
          <a:solidFill>
            <a:schemeClr val="accent6">
              <a:alpha val="9000"/>
            </a:schemeClr>
          </a:solidFill>
          <a:ln w="412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lvl="1">
              <a:lnSpc>
                <a:spcPct val="90000"/>
              </a:lnSpc>
              <a:spcBef>
                <a:spcPts val="500"/>
              </a:spcBef>
              <a:buClr>
                <a:srgbClr val="5DB700"/>
              </a:buClr>
            </a:pPr>
            <a:r>
              <a:rPr lang="de-DE" sz="2200" dirty="0">
                <a:solidFill>
                  <a:prstClr val="black"/>
                </a:solidFill>
                <a:latin typeface="Arial"/>
                <a:cs typeface="Arial"/>
              </a:rPr>
              <a:t>§ 29 Z 1 Gesetz über die Staats- und Gemeindesteuern (Thurgau)</a:t>
            </a:r>
          </a:p>
          <a:p>
            <a:pPr lvl="1">
              <a:lnSpc>
                <a:spcPct val="90000"/>
              </a:lnSpc>
              <a:spcBef>
                <a:spcPts val="500"/>
              </a:spcBef>
              <a:buClr>
                <a:srgbClr val="5DB700"/>
              </a:buClr>
            </a:pPr>
            <a:r>
              <a:rPr lang="de-DE" sz="2200" dirty="0">
                <a:solidFill>
                  <a:prstClr val="black"/>
                </a:solidFill>
                <a:latin typeface="Arial"/>
                <a:cs typeface="Arial"/>
              </a:rPr>
              <a:t>Art 26 </a:t>
            </a:r>
            <a:r>
              <a:rPr lang="de-DE" sz="2200" dirty="0" err="1">
                <a:solidFill>
                  <a:prstClr val="black"/>
                </a:solidFill>
                <a:latin typeface="Arial"/>
                <a:cs typeface="Arial"/>
              </a:rPr>
              <a:t>Abs</a:t>
            </a:r>
            <a:r>
              <a:rPr lang="de-DE" sz="2200" dirty="0">
                <a:solidFill>
                  <a:prstClr val="black"/>
                </a:solidFill>
                <a:latin typeface="Arial"/>
                <a:cs typeface="Arial"/>
              </a:rPr>
              <a:t> 1 </a:t>
            </a:r>
            <a:r>
              <a:rPr lang="de-DE" sz="2200" dirty="0" err="1">
                <a:solidFill>
                  <a:prstClr val="black"/>
                </a:solidFill>
                <a:latin typeface="Arial"/>
                <a:cs typeface="Arial"/>
              </a:rPr>
              <a:t>lit</a:t>
            </a:r>
            <a:r>
              <a:rPr lang="de-DE" sz="2200" dirty="0">
                <a:solidFill>
                  <a:prstClr val="black"/>
                </a:solidFill>
                <a:latin typeface="Arial"/>
                <a:cs typeface="Arial"/>
              </a:rPr>
              <a:t> a Bundesgesetz über die direkte Bundessteuer</a:t>
            </a:r>
          </a:p>
        </p:txBody>
      </p:sp>
    </p:spTree>
    <p:extLst>
      <p:ext uri="{BB962C8B-B14F-4D97-AF65-F5344CB8AC3E}">
        <p14:creationId xmlns:p14="http://schemas.microsoft.com/office/powerpoint/2010/main" val="125599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Ausgangslage</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3" name="Inhaltsplatzhalter 6" descr="csm_thg20_sektorale_anteile_und_entwicklung_f8467b8903.jpg"/>
          <p:cNvPicPr>
            <a:picLocks noGrp="1" noChangeAspect="1"/>
          </p:cNvPicPr>
          <p:nvPr>
            <p:ph idx="1"/>
          </p:nvPr>
        </p:nvPicPr>
        <p:blipFill>
          <a:blip r:embed="rId3">
            <a:extLst>
              <a:ext uri="{28A0092B-C50C-407E-A947-70E740481C1C}">
                <a14:useLocalDpi xmlns:a14="http://schemas.microsoft.com/office/drawing/2010/main" val="0"/>
              </a:ext>
            </a:extLst>
          </a:blip>
          <a:srcRect l="-15793" r="-15793"/>
          <a:stretch>
            <a:fillRect/>
          </a:stretch>
        </p:blipFill>
        <p:spPr>
          <a:xfrm>
            <a:off x="838200" y="1549709"/>
            <a:ext cx="10515600" cy="4627254"/>
          </a:xfrm>
        </p:spPr>
      </p:pic>
    </p:spTree>
    <p:extLst>
      <p:ext uri="{BB962C8B-B14F-4D97-AF65-F5344CB8AC3E}">
        <p14:creationId xmlns:p14="http://schemas.microsoft.com/office/powerpoint/2010/main" val="385999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Steuerliche Behandlung von Arbeitswegen:</a:t>
            </a:r>
            <a:br>
              <a:rPr lang="de-DE" sz="3600" b="1" dirty="0">
                <a:solidFill>
                  <a:prstClr val="black"/>
                </a:solidFill>
                <a:latin typeface="Arial"/>
                <a:cs typeface="Arial"/>
              </a:rPr>
            </a:br>
            <a:r>
              <a:rPr lang="de-DE" sz="3600" b="1" dirty="0">
                <a:solidFill>
                  <a:prstClr val="black"/>
                </a:solidFill>
                <a:latin typeface="Arial"/>
                <a:cs typeface="Arial"/>
              </a:rPr>
              <a:t>Thurgau (CH) </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95474" y="1531653"/>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idx="1"/>
          </p:nvPr>
        </p:nvSpPr>
        <p:spPr>
          <a:xfrm>
            <a:off x="267395" y="2105658"/>
            <a:ext cx="11285774" cy="4351338"/>
          </a:xfrm>
        </p:spPr>
        <p:txBody>
          <a:bodyPr>
            <a:normAutofit/>
          </a:bodyPr>
          <a:lstStyle/>
          <a:p>
            <a:pPr>
              <a:buClr>
                <a:srgbClr val="5DB700"/>
              </a:buClr>
            </a:pPr>
            <a:r>
              <a:rPr lang="de-DE" dirty="0">
                <a:latin typeface="Arial"/>
                <a:cs typeface="Arial"/>
              </a:rPr>
              <a:t>Als </a:t>
            </a:r>
            <a:r>
              <a:rPr lang="de-DE" b="1" dirty="0">
                <a:latin typeface="Arial"/>
                <a:cs typeface="Arial"/>
              </a:rPr>
              <a:t>Berufskosten</a:t>
            </a:r>
            <a:r>
              <a:rPr lang="de-DE" dirty="0">
                <a:latin typeface="Arial"/>
                <a:cs typeface="Arial"/>
              </a:rPr>
              <a:t> können bis max. 6.000 SFR (Kanton) </a:t>
            </a:r>
            <a:r>
              <a:rPr lang="de-DE" dirty="0" err="1">
                <a:latin typeface="Arial"/>
                <a:cs typeface="Arial"/>
              </a:rPr>
              <a:t>bzw</a:t>
            </a:r>
            <a:r>
              <a:rPr lang="de-DE" dirty="0">
                <a:latin typeface="Arial"/>
                <a:cs typeface="Arial"/>
              </a:rPr>
              <a:t> max. 3.000 SFR (Bund) abgezogen werden:</a:t>
            </a:r>
          </a:p>
          <a:p>
            <a:pPr lvl="1">
              <a:buClr>
                <a:srgbClr val="5DB700"/>
              </a:buClr>
            </a:pPr>
            <a:r>
              <a:rPr lang="de-DE" sz="2600" dirty="0">
                <a:latin typeface="Arial"/>
                <a:cs typeface="Arial"/>
              </a:rPr>
              <a:t>tatsächlich entstandene Kosten für den öffentlichen Verkehr</a:t>
            </a:r>
          </a:p>
          <a:p>
            <a:pPr lvl="1">
              <a:buClr>
                <a:srgbClr val="5DB700"/>
              </a:buClr>
            </a:pPr>
            <a:r>
              <a:rPr lang="de-DE" sz="2600" dirty="0">
                <a:latin typeface="Arial"/>
                <a:cs typeface="Arial"/>
              </a:rPr>
              <a:t>bis zu 700 SFR für die Benützung eines (E-)Fahrrads oder Kleinmotorrads</a:t>
            </a:r>
          </a:p>
          <a:p>
            <a:pPr lvl="1">
              <a:buClr>
                <a:srgbClr val="5DB700"/>
              </a:buClr>
            </a:pPr>
            <a:r>
              <a:rPr lang="de-DE" sz="2600" dirty="0">
                <a:latin typeface="Arial"/>
                <a:cs typeface="Arial"/>
              </a:rPr>
              <a:t>bei Benützung eines Privat-PKWs oder eines Motorrads: Betrag, der bei Benützung des zur Verfügung stehenden öffentlichen Verkehrsmittels hätte ausgelegt werden müssen</a:t>
            </a:r>
          </a:p>
          <a:p>
            <a:pPr lvl="1">
              <a:buClr>
                <a:srgbClr val="5DB700"/>
              </a:buClr>
            </a:pPr>
            <a:r>
              <a:rPr lang="de-DE" sz="2600" dirty="0">
                <a:latin typeface="Arial"/>
                <a:cs typeface="Arial"/>
              </a:rPr>
              <a:t>nur in Ausnahmefällen Abzug darüber hinausgehender Kosten privater Motorfahrzeuge möglich </a:t>
            </a:r>
          </a:p>
          <a:p>
            <a:pPr lvl="1">
              <a:buClr>
                <a:srgbClr val="5DB700"/>
              </a:buClr>
            </a:pPr>
            <a:endParaRPr lang="de-DE" dirty="0"/>
          </a:p>
        </p:txBody>
      </p:sp>
    </p:spTree>
    <p:extLst>
      <p:ext uri="{BB962C8B-B14F-4D97-AF65-F5344CB8AC3E}">
        <p14:creationId xmlns:p14="http://schemas.microsoft.com/office/powerpoint/2010/main" val="42705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Steuerliche Behandlung von Arbeitswegen:</a:t>
            </a:r>
            <a:br>
              <a:rPr lang="de-DE" sz="3600" b="1" dirty="0">
                <a:solidFill>
                  <a:prstClr val="black"/>
                </a:solidFill>
                <a:latin typeface="Arial"/>
                <a:cs typeface="Arial"/>
              </a:rPr>
            </a:br>
            <a:r>
              <a:rPr lang="de-DE" sz="3600" b="1" dirty="0">
                <a:solidFill>
                  <a:prstClr val="black"/>
                </a:solidFill>
                <a:latin typeface="Arial"/>
                <a:cs typeface="Arial"/>
              </a:rPr>
              <a:t>Österreich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95474" y="1531653"/>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idx="1"/>
          </p:nvPr>
        </p:nvSpPr>
        <p:spPr>
          <a:xfrm>
            <a:off x="267394" y="1738359"/>
            <a:ext cx="12323392" cy="5557221"/>
          </a:xfrm>
        </p:spPr>
        <p:txBody>
          <a:bodyPr>
            <a:normAutofit/>
          </a:bodyPr>
          <a:lstStyle/>
          <a:p>
            <a:pPr>
              <a:buClr>
                <a:srgbClr val="5DB700"/>
              </a:buClr>
            </a:pPr>
            <a:r>
              <a:rPr lang="de-DE" sz="3000" b="1" dirty="0">
                <a:latin typeface="Arial"/>
                <a:cs typeface="Arial"/>
              </a:rPr>
              <a:t>„kleines Pauschale“ </a:t>
            </a:r>
            <a:r>
              <a:rPr lang="de-DE" sz="3000" dirty="0">
                <a:latin typeface="Arial"/>
                <a:cs typeface="Arial"/>
              </a:rPr>
              <a:t>(§ 16 </a:t>
            </a:r>
            <a:r>
              <a:rPr lang="de-DE" sz="3000" dirty="0" err="1">
                <a:latin typeface="Arial"/>
                <a:cs typeface="Arial"/>
              </a:rPr>
              <a:t>Abs</a:t>
            </a:r>
            <a:r>
              <a:rPr lang="de-DE" sz="3000" dirty="0">
                <a:latin typeface="Arial"/>
                <a:cs typeface="Arial"/>
              </a:rPr>
              <a:t> 1 Z 6 </a:t>
            </a:r>
            <a:r>
              <a:rPr lang="de-DE" sz="3000" dirty="0" err="1">
                <a:latin typeface="Arial"/>
                <a:cs typeface="Arial"/>
              </a:rPr>
              <a:t>lit</a:t>
            </a:r>
            <a:r>
              <a:rPr lang="de-DE" sz="3000" dirty="0">
                <a:latin typeface="Arial"/>
                <a:cs typeface="Arial"/>
              </a:rPr>
              <a:t> c EStG 1988) </a:t>
            </a:r>
          </a:p>
          <a:p>
            <a:pPr lvl="1">
              <a:buClr>
                <a:srgbClr val="5DB700"/>
              </a:buClr>
            </a:pPr>
            <a:r>
              <a:rPr lang="de-DE" dirty="0">
                <a:latin typeface="Arial"/>
                <a:cs typeface="Arial"/>
              </a:rPr>
              <a:t>bei Arbeitsweg von mind. 20 km, auch wenn Benützung von Massenbeförderungsmitteln zumutbar ist</a:t>
            </a:r>
          </a:p>
          <a:p>
            <a:pPr lvl="1">
              <a:buClr>
                <a:srgbClr val="5DB700"/>
              </a:buClr>
            </a:pPr>
            <a:r>
              <a:rPr lang="de-DE" dirty="0">
                <a:latin typeface="Arial"/>
                <a:cs typeface="Arial"/>
              </a:rPr>
              <a:t>abhängig von der Distanz bis zu 2.016 €/Jahr</a:t>
            </a:r>
          </a:p>
          <a:p>
            <a:pPr>
              <a:buClr>
                <a:srgbClr val="5DB700"/>
              </a:buClr>
            </a:pPr>
            <a:r>
              <a:rPr lang="de-DE" sz="3000" b="1" dirty="0">
                <a:latin typeface="Arial"/>
                <a:cs typeface="Arial"/>
              </a:rPr>
              <a:t>„großes Pauschale“ </a:t>
            </a:r>
            <a:r>
              <a:rPr lang="de-DE" sz="3000" dirty="0">
                <a:latin typeface="Arial"/>
                <a:cs typeface="Arial"/>
              </a:rPr>
              <a:t>(§ 16 </a:t>
            </a:r>
            <a:r>
              <a:rPr lang="de-DE" sz="3000" dirty="0" err="1">
                <a:latin typeface="Arial"/>
                <a:cs typeface="Arial"/>
              </a:rPr>
              <a:t>Abs</a:t>
            </a:r>
            <a:r>
              <a:rPr lang="de-DE" sz="3000" dirty="0">
                <a:latin typeface="Arial"/>
                <a:cs typeface="Arial"/>
              </a:rPr>
              <a:t> 1 Z 6 </a:t>
            </a:r>
            <a:r>
              <a:rPr lang="de-DE" sz="3000" dirty="0" err="1">
                <a:latin typeface="Arial"/>
                <a:cs typeface="Arial"/>
              </a:rPr>
              <a:t>lit</a:t>
            </a:r>
            <a:r>
              <a:rPr lang="de-DE" sz="3000" dirty="0">
                <a:latin typeface="Arial"/>
                <a:cs typeface="Arial"/>
              </a:rPr>
              <a:t> d EStG 1988) </a:t>
            </a:r>
          </a:p>
          <a:p>
            <a:pPr lvl="1">
              <a:buClr>
                <a:srgbClr val="5DB700"/>
              </a:buClr>
            </a:pPr>
            <a:r>
              <a:rPr lang="de-DE" dirty="0">
                <a:latin typeface="Arial"/>
                <a:cs typeface="Arial"/>
              </a:rPr>
              <a:t>bei Arbeitsweg über 2 km und Unzumutbarkeit der Benützung von Massenbeförderungsmitteln auf mind. 1/2 Strecke </a:t>
            </a:r>
          </a:p>
          <a:p>
            <a:pPr lvl="1">
              <a:buClr>
                <a:srgbClr val="5DB700"/>
              </a:buClr>
            </a:pPr>
            <a:r>
              <a:rPr lang="de-AT" dirty="0">
                <a:latin typeface="Arial"/>
                <a:cs typeface="Arial"/>
              </a:rPr>
              <a:t>abhängig von Distanz bis 3.672 €/Jahr</a:t>
            </a:r>
          </a:p>
          <a:p>
            <a:pPr lvl="1">
              <a:buClr>
                <a:srgbClr val="5DB700"/>
              </a:buClr>
            </a:pPr>
            <a:r>
              <a:rPr lang="de-DE" dirty="0">
                <a:latin typeface="Arial"/>
                <a:cs typeface="Arial"/>
              </a:rPr>
              <a:t>Unzumutbarkeitskriterien nach § 2 Pendlerverordnung</a:t>
            </a:r>
          </a:p>
          <a:p>
            <a:pPr>
              <a:buClr>
                <a:srgbClr val="5DB700"/>
              </a:buClr>
            </a:pPr>
            <a:r>
              <a:rPr lang="de-DE" sz="3000" b="1" dirty="0">
                <a:latin typeface="Arial"/>
                <a:cs typeface="Arial"/>
              </a:rPr>
              <a:t>Pendlereuro </a:t>
            </a:r>
            <a:r>
              <a:rPr lang="de-DE" sz="3000" dirty="0">
                <a:latin typeface="Arial"/>
                <a:cs typeface="Arial"/>
              </a:rPr>
              <a:t>und </a:t>
            </a:r>
            <a:r>
              <a:rPr lang="de-DE" sz="3000" b="1" dirty="0">
                <a:latin typeface="Arial"/>
                <a:cs typeface="Arial"/>
              </a:rPr>
              <a:t>„</a:t>
            </a:r>
            <a:r>
              <a:rPr lang="de-DE" sz="3000" b="1" dirty="0" err="1">
                <a:latin typeface="Arial"/>
                <a:cs typeface="Arial"/>
              </a:rPr>
              <a:t>Öffi</a:t>
            </a:r>
            <a:r>
              <a:rPr lang="de-DE" sz="3000" b="1" dirty="0">
                <a:latin typeface="Arial"/>
                <a:cs typeface="Arial"/>
              </a:rPr>
              <a:t>-Ticket“ </a:t>
            </a:r>
            <a:endParaRPr lang="de-DE" sz="3000" dirty="0"/>
          </a:p>
        </p:txBody>
      </p:sp>
    </p:spTree>
    <p:extLst>
      <p:ext uri="{BB962C8B-B14F-4D97-AF65-F5344CB8AC3E}">
        <p14:creationId xmlns:p14="http://schemas.microsoft.com/office/powerpoint/2010/main" val="113915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Steuerliche Behandlung von Arbeitswegen:</a:t>
            </a:r>
            <a:br>
              <a:rPr lang="de-DE" sz="3600" b="1" dirty="0">
                <a:solidFill>
                  <a:prstClr val="black"/>
                </a:solidFill>
                <a:latin typeface="Arial"/>
                <a:cs typeface="Arial"/>
              </a:rPr>
            </a:br>
            <a:r>
              <a:rPr lang="de-DE" sz="3600" b="1" dirty="0">
                <a:solidFill>
                  <a:prstClr val="black"/>
                </a:solidFill>
                <a:latin typeface="Arial"/>
                <a:cs typeface="Arial"/>
              </a:rPr>
              <a:t>Vergleich</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95474" y="1531653"/>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idx="1"/>
          </p:nvPr>
        </p:nvSpPr>
        <p:spPr>
          <a:xfrm>
            <a:off x="946840" y="1823876"/>
            <a:ext cx="4793055" cy="4167056"/>
          </a:xfrm>
        </p:spPr>
        <p:txBody>
          <a:bodyPr>
            <a:normAutofit lnSpcReduction="10000"/>
          </a:bodyPr>
          <a:lstStyle/>
          <a:p>
            <a:pPr marL="0" indent="0" algn="ctr">
              <a:spcBef>
                <a:spcPts val="0"/>
              </a:spcBef>
              <a:buClr>
                <a:srgbClr val="5DB700"/>
              </a:buClr>
              <a:buNone/>
            </a:pPr>
            <a:endParaRPr lang="de-DE" sz="2000" b="1" dirty="0">
              <a:solidFill>
                <a:srgbClr val="5DB700"/>
              </a:solidFill>
              <a:latin typeface="Arial"/>
              <a:cs typeface="Arial"/>
            </a:endParaRPr>
          </a:p>
          <a:p>
            <a:pPr marL="0" indent="0" algn="ctr">
              <a:spcBef>
                <a:spcPts val="0"/>
              </a:spcBef>
              <a:buClr>
                <a:srgbClr val="5DB700"/>
              </a:buClr>
              <a:buNone/>
            </a:pPr>
            <a:r>
              <a:rPr lang="de-DE" sz="2400" b="1" dirty="0">
                <a:solidFill>
                  <a:srgbClr val="5DB700"/>
                </a:solidFill>
                <a:latin typeface="Arial"/>
                <a:cs typeface="Arial"/>
              </a:rPr>
              <a:t>Österreich</a:t>
            </a:r>
          </a:p>
          <a:p>
            <a:pPr marL="0" indent="0" algn="ctr">
              <a:spcBef>
                <a:spcPts val="0"/>
              </a:spcBef>
              <a:buClr>
                <a:srgbClr val="5DB700"/>
              </a:buClr>
              <a:buNone/>
            </a:pPr>
            <a:endParaRPr lang="de-DE" sz="2400" b="1" dirty="0">
              <a:solidFill>
                <a:srgbClr val="5DB700"/>
              </a:solidFill>
              <a:latin typeface="Arial"/>
              <a:cs typeface="Arial"/>
            </a:endParaRPr>
          </a:p>
          <a:p>
            <a:pPr>
              <a:spcBef>
                <a:spcPts val="0"/>
              </a:spcBef>
              <a:buClr>
                <a:srgbClr val="5DB700"/>
              </a:buClr>
            </a:pPr>
            <a:r>
              <a:rPr lang="de-DE" sz="2400" dirty="0">
                <a:latin typeface="Arial"/>
                <a:cs typeface="Arial"/>
              </a:rPr>
              <a:t>bei über 20 km automatisch Pauschale, unabhängig von ÖPNV</a:t>
            </a:r>
          </a:p>
          <a:p>
            <a:pPr>
              <a:buClr>
                <a:srgbClr val="5DB700"/>
              </a:buClr>
            </a:pPr>
            <a:r>
              <a:rPr lang="de-DE" sz="2400" dirty="0">
                <a:latin typeface="Arial"/>
                <a:cs typeface="Arial"/>
              </a:rPr>
              <a:t>bei über 120 (60) min automatische Unzumutbarkeit, unabhängig von Dauer mit MIV</a:t>
            </a:r>
          </a:p>
          <a:p>
            <a:pPr>
              <a:buClr>
                <a:srgbClr val="5DB700"/>
              </a:buClr>
            </a:pPr>
            <a:endParaRPr lang="de-DE" sz="2400" dirty="0">
              <a:latin typeface="Arial"/>
              <a:cs typeface="Arial"/>
            </a:endParaRPr>
          </a:p>
          <a:p>
            <a:pPr marL="0" indent="0">
              <a:spcBef>
                <a:spcPts val="0"/>
              </a:spcBef>
              <a:buClr>
                <a:srgbClr val="5DB700"/>
              </a:buClr>
              <a:buNone/>
            </a:pPr>
            <a:r>
              <a:rPr lang="de-DE" sz="2400" dirty="0">
                <a:solidFill>
                  <a:srgbClr val="5DB700"/>
                </a:solidFill>
                <a:latin typeface="Arial"/>
                <a:cs typeface="Arial"/>
                <a:sym typeface="Wingdings" panose="05000000000000000000" pitchFamily="2" charset="2"/>
              </a:rPr>
              <a:t> </a:t>
            </a:r>
            <a:r>
              <a:rPr lang="de-DE" sz="2400" dirty="0">
                <a:latin typeface="Arial"/>
                <a:cs typeface="Arial"/>
                <a:sym typeface="Wingdings" panose="05000000000000000000" pitchFamily="2" charset="2"/>
              </a:rPr>
              <a:t>keine Anreize für Umstieg, eher für Inkaufnahme längerer Strecken</a:t>
            </a:r>
            <a:endParaRPr lang="de-DE" sz="2400" dirty="0">
              <a:latin typeface="Arial"/>
              <a:cs typeface="Arial"/>
            </a:endParaRPr>
          </a:p>
          <a:p>
            <a:pPr>
              <a:buClr>
                <a:srgbClr val="5DB700"/>
              </a:buClr>
            </a:pPr>
            <a:endParaRPr lang="de-DE" dirty="0"/>
          </a:p>
        </p:txBody>
      </p:sp>
      <p:sp>
        <p:nvSpPr>
          <p:cNvPr id="4" name="Textfeld 3">
            <a:extLst>
              <a:ext uri="{FF2B5EF4-FFF2-40B4-BE49-F238E27FC236}">
                <a16:creationId xmlns:a16="http://schemas.microsoft.com/office/drawing/2014/main" id="{B39C590B-4DD7-4329-B0C4-E6B46CBF3B2A}"/>
              </a:ext>
            </a:extLst>
          </p:cNvPr>
          <p:cNvSpPr txBox="1"/>
          <p:nvPr/>
        </p:nvSpPr>
        <p:spPr>
          <a:xfrm rot="10800000" flipV="1">
            <a:off x="6637321" y="1798291"/>
            <a:ext cx="4825121" cy="4308872"/>
          </a:xfrm>
          <a:prstGeom prst="rect">
            <a:avLst/>
          </a:prstGeom>
          <a:noFill/>
        </p:spPr>
        <p:txBody>
          <a:bodyPr wrap="square" rtlCol="0">
            <a:spAutoFit/>
          </a:bodyPr>
          <a:lstStyle/>
          <a:p>
            <a:pPr algn="ctr"/>
            <a:endParaRPr lang="de-DE" sz="2000" b="1" dirty="0">
              <a:solidFill>
                <a:srgbClr val="5DB700"/>
              </a:solidFill>
              <a:latin typeface="Arial"/>
              <a:cs typeface="Arial"/>
            </a:endParaRPr>
          </a:p>
          <a:p>
            <a:pPr algn="ctr"/>
            <a:r>
              <a:rPr lang="de-DE" sz="2400" b="1" dirty="0">
                <a:solidFill>
                  <a:srgbClr val="5DB700"/>
                </a:solidFill>
                <a:latin typeface="Arial"/>
                <a:cs typeface="Arial"/>
              </a:rPr>
              <a:t>Thurgau (CH) </a:t>
            </a:r>
          </a:p>
          <a:p>
            <a:endParaRPr lang="de-DE" sz="2000" dirty="0">
              <a:latin typeface="Arial"/>
              <a:cs typeface="Arial"/>
            </a:endParaRPr>
          </a:p>
          <a:p>
            <a:pPr marL="285750" indent="-285750">
              <a:buClr>
                <a:srgbClr val="5DB700"/>
              </a:buClr>
              <a:buFont typeface="Arial" panose="020B0604020202020204" pitchFamily="34" charset="0"/>
              <a:buChar char="•"/>
            </a:pPr>
            <a:r>
              <a:rPr lang="de-DE" sz="2400" dirty="0">
                <a:latin typeface="Arial"/>
                <a:cs typeface="Arial"/>
              </a:rPr>
              <a:t>immer Vergleich zwischen ÖPNV und MIV</a:t>
            </a:r>
          </a:p>
          <a:p>
            <a:pPr marL="285750" indent="-285750">
              <a:buClr>
                <a:srgbClr val="5DB700"/>
              </a:buClr>
              <a:buFont typeface="Arial" panose="020B0604020202020204" pitchFamily="34" charset="0"/>
              <a:buChar char="•"/>
            </a:pPr>
            <a:r>
              <a:rPr lang="de-DE" sz="2400" dirty="0" err="1">
                <a:latin typeface="Arial"/>
                <a:cs typeface="Arial"/>
              </a:rPr>
              <a:t>grds</a:t>
            </a:r>
            <a:r>
              <a:rPr lang="de-DE" sz="2400" dirty="0">
                <a:latin typeface="Arial"/>
                <a:cs typeface="Arial"/>
              </a:rPr>
              <a:t> keine höheren Kosten als für ÖPNV</a:t>
            </a:r>
          </a:p>
          <a:p>
            <a:pPr marL="285750" indent="-285750">
              <a:buClr>
                <a:srgbClr val="5DB700"/>
              </a:buClr>
              <a:buFont typeface="Arial" panose="020B0604020202020204" pitchFamily="34" charset="0"/>
              <a:buChar char="•"/>
            </a:pPr>
            <a:r>
              <a:rPr lang="de-DE" sz="2400" dirty="0">
                <a:latin typeface="Arial"/>
                <a:cs typeface="Arial"/>
              </a:rPr>
              <a:t>nur bei deutlich längeren Wegen mit ÖPNV </a:t>
            </a:r>
          </a:p>
          <a:p>
            <a:pPr>
              <a:buClr>
                <a:srgbClr val="5DB700"/>
              </a:buClr>
            </a:pPr>
            <a:endParaRPr lang="de-DE" sz="2400" dirty="0">
              <a:latin typeface="Arial"/>
              <a:cs typeface="Arial"/>
              <a:sym typeface="Wingdings"/>
            </a:endParaRPr>
          </a:p>
          <a:p>
            <a:pPr>
              <a:buClr>
                <a:srgbClr val="5DB700"/>
              </a:buClr>
            </a:pPr>
            <a:r>
              <a:rPr lang="de-DE" sz="2400" dirty="0">
                <a:solidFill>
                  <a:srgbClr val="5DB700"/>
                </a:solidFill>
                <a:latin typeface="Arial"/>
                <a:cs typeface="Arial"/>
                <a:sym typeface="Wingdings" panose="05000000000000000000" pitchFamily="2" charset="2"/>
              </a:rPr>
              <a:t></a:t>
            </a:r>
            <a:r>
              <a:rPr lang="de-DE" sz="2400" dirty="0">
                <a:latin typeface="Arial"/>
                <a:cs typeface="Arial"/>
                <a:sym typeface="Wingdings"/>
              </a:rPr>
              <a:t> Anreize für ÖPNV  </a:t>
            </a:r>
          </a:p>
          <a:p>
            <a:endParaRPr lang="de-AT" dirty="0"/>
          </a:p>
        </p:txBody>
      </p:sp>
      <p:sp>
        <p:nvSpPr>
          <p:cNvPr id="13" name="Rechteck 12">
            <a:extLst>
              <a:ext uri="{FF2B5EF4-FFF2-40B4-BE49-F238E27FC236}">
                <a16:creationId xmlns:a16="http://schemas.microsoft.com/office/drawing/2014/main" id="{AEEB3241-6CAA-4926-96F2-1302ECF538AA}"/>
              </a:ext>
            </a:extLst>
          </p:cNvPr>
          <p:cNvSpPr/>
          <p:nvPr/>
        </p:nvSpPr>
        <p:spPr>
          <a:xfrm>
            <a:off x="838199" y="1826338"/>
            <a:ext cx="4793055" cy="4167056"/>
          </a:xfrm>
          <a:prstGeom prst="rect">
            <a:avLst/>
          </a:prstGeom>
          <a:noFill/>
          <a:ln w="28575">
            <a:solidFill>
              <a:srgbClr val="5D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9E0C3DBC-4CAA-4447-AC23-9A4F682264EF}"/>
              </a:ext>
            </a:extLst>
          </p:cNvPr>
          <p:cNvSpPr/>
          <p:nvPr/>
        </p:nvSpPr>
        <p:spPr>
          <a:xfrm>
            <a:off x="6528680" y="1826338"/>
            <a:ext cx="4793055" cy="4167056"/>
          </a:xfrm>
          <a:prstGeom prst="rect">
            <a:avLst/>
          </a:prstGeom>
          <a:noFill/>
          <a:ln w="28575">
            <a:solidFill>
              <a:srgbClr val="5DB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2732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Resümee</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5" name="Inhaltsplatzhalter 2">
            <a:extLst>
              <a:ext uri="{FF2B5EF4-FFF2-40B4-BE49-F238E27FC236}">
                <a16:creationId xmlns:a16="http://schemas.microsoft.com/office/drawing/2014/main" id="{E2DD59BE-8B2B-4A6B-B423-8F663C586F6A}"/>
              </a:ext>
            </a:extLst>
          </p:cNvPr>
          <p:cNvSpPr txBox="1">
            <a:spLocks/>
          </p:cNvSpPr>
          <p:nvPr/>
        </p:nvSpPr>
        <p:spPr>
          <a:xfrm>
            <a:off x="446313" y="1556799"/>
            <a:ext cx="7790543" cy="4525963"/>
          </a:xfrm>
          <a:prstGeom prst="rect">
            <a:avLst/>
          </a:prstGeom>
        </p:spPr>
        <p:txBody>
          <a:bodyPr vert="horz" lIns="91440" tIns="45720" rIns="91440" bIns="45720" rtlCol="0" anchor="ct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DB73B"/>
              </a:buClr>
              <a:buNone/>
            </a:pPr>
            <a:endParaRPr lang="de-DE" sz="2400" dirty="0">
              <a:latin typeface="Arial" panose="020B0604020202020204" pitchFamily="34" charset="0"/>
              <a:cs typeface="Arial" panose="020B0604020202020204" pitchFamily="34" charset="0"/>
            </a:endParaRPr>
          </a:p>
        </p:txBody>
      </p:sp>
      <p:sp>
        <p:nvSpPr>
          <p:cNvPr id="4" name="Textfeld 3"/>
          <p:cNvSpPr txBox="1"/>
          <p:nvPr/>
        </p:nvSpPr>
        <p:spPr>
          <a:xfrm>
            <a:off x="3137887" y="2782415"/>
            <a:ext cx="184666" cy="369332"/>
          </a:xfrm>
          <a:prstGeom prst="rect">
            <a:avLst/>
          </a:prstGeom>
          <a:noFill/>
        </p:spPr>
        <p:txBody>
          <a:bodyPr wrap="none" rtlCol="0">
            <a:spAutoFit/>
          </a:bodyPr>
          <a:lstStyle/>
          <a:p>
            <a:endParaRPr lang="de-DE" dirty="0"/>
          </a:p>
        </p:txBody>
      </p:sp>
      <p:sp>
        <p:nvSpPr>
          <p:cNvPr id="12" name="Inhaltsplatzhalter 2">
            <a:extLst>
              <a:ext uri="{FF2B5EF4-FFF2-40B4-BE49-F238E27FC236}">
                <a16:creationId xmlns:a16="http://schemas.microsoft.com/office/drawing/2014/main" id="{9740CC94-4B6D-4906-9EC4-3F0BB7FB09DB}"/>
              </a:ext>
            </a:extLst>
          </p:cNvPr>
          <p:cNvSpPr>
            <a:spLocks noGrp="1"/>
          </p:cNvSpPr>
          <p:nvPr>
            <p:ph idx="1"/>
          </p:nvPr>
        </p:nvSpPr>
        <p:spPr>
          <a:xfrm>
            <a:off x="576708" y="1806951"/>
            <a:ext cx="10777091" cy="4351338"/>
          </a:xfrm>
        </p:spPr>
        <p:txBody>
          <a:bodyPr/>
          <a:lstStyle/>
          <a:p>
            <a:pPr>
              <a:buClr>
                <a:srgbClr val="5DB700"/>
              </a:buClr>
            </a:pPr>
            <a:r>
              <a:rPr lang="de-DE" dirty="0">
                <a:latin typeface="Arial"/>
                <a:cs typeface="Arial"/>
              </a:rPr>
              <a:t>Verkehrs- und damit Klimaziele nur mit massiven </a:t>
            </a:r>
            <a:r>
              <a:rPr lang="de-DE" b="1" dirty="0">
                <a:latin typeface="Arial"/>
                <a:cs typeface="Arial"/>
              </a:rPr>
              <a:t>Verhaltensänderungen</a:t>
            </a:r>
            <a:r>
              <a:rPr lang="de-DE" dirty="0">
                <a:latin typeface="Arial"/>
                <a:cs typeface="Arial"/>
              </a:rPr>
              <a:t> erreichbar</a:t>
            </a:r>
          </a:p>
          <a:p>
            <a:pPr>
              <a:buClr>
                <a:srgbClr val="5DB700"/>
              </a:buClr>
            </a:pPr>
            <a:r>
              <a:rPr lang="de-DE" b="1" dirty="0">
                <a:latin typeface="Arial"/>
                <a:cs typeface="Arial"/>
              </a:rPr>
              <a:t>rechtlicher Rahmen </a:t>
            </a:r>
            <a:r>
              <a:rPr lang="de-DE" dirty="0">
                <a:latin typeface="Arial"/>
                <a:cs typeface="Arial"/>
              </a:rPr>
              <a:t>für Vermeidung/Verlagerung/Verbesserung nötig</a:t>
            </a:r>
          </a:p>
          <a:p>
            <a:pPr>
              <a:buClr>
                <a:srgbClr val="5DB700"/>
              </a:buClr>
            </a:pPr>
            <a:r>
              <a:rPr lang="de-DE" dirty="0">
                <a:latin typeface="Arial"/>
                <a:cs typeface="Arial"/>
              </a:rPr>
              <a:t>zahlreiche internationale Beispiele für </a:t>
            </a:r>
            <a:r>
              <a:rPr lang="de-DE" b="1" dirty="0">
                <a:latin typeface="Arial"/>
                <a:cs typeface="Arial"/>
              </a:rPr>
              <a:t>gelungene</a:t>
            </a:r>
            <a:r>
              <a:rPr lang="de-DE" dirty="0">
                <a:latin typeface="Arial"/>
                <a:cs typeface="Arial"/>
              </a:rPr>
              <a:t> </a:t>
            </a:r>
            <a:r>
              <a:rPr lang="de-DE" b="1" dirty="0">
                <a:latin typeface="Arial"/>
                <a:cs typeface="Arial"/>
              </a:rPr>
              <a:t>Verlagerungsanreize</a:t>
            </a:r>
          </a:p>
          <a:p>
            <a:pPr>
              <a:buClr>
                <a:srgbClr val="5DB700"/>
              </a:buClr>
            </a:pPr>
            <a:r>
              <a:rPr lang="de-DE" dirty="0">
                <a:latin typeface="Arial"/>
                <a:cs typeface="Arial"/>
              </a:rPr>
              <a:t>Österreich: in vielen Bereichen </a:t>
            </a:r>
            <a:r>
              <a:rPr lang="de-DE" b="1" dirty="0">
                <a:latin typeface="Arial"/>
                <a:cs typeface="Arial"/>
              </a:rPr>
              <a:t>Nachholbedarf</a:t>
            </a:r>
          </a:p>
        </p:txBody>
      </p:sp>
    </p:spTree>
    <p:extLst>
      <p:ext uri="{BB962C8B-B14F-4D97-AF65-F5344CB8AC3E}">
        <p14:creationId xmlns:p14="http://schemas.microsoft.com/office/powerpoint/2010/main" val="198659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5" name="Inhaltsplatzhalter 2">
            <a:extLst>
              <a:ext uri="{FF2B5EF4-FFF2-40B4-BE49-F238E27FC236}">
                <a16:creationId xmlns:a16="http://schemas.microsoft.com/office/drawing/2014/main" id="{E2DD59BE-8B2B-4A6B-B423-8F663C586F6A}"/>
              </a:ext>
            </a:extLst>
          </p:cNvPr>
          <p:cNvSpPr txBox="1">
            <a:spLocks/>
          </p:cNvSpPr>
          <p:nvPr/>
        </p:nvSpPr>
        <p:spPr>
          <a:xfrm>
            <a:off x="382940" y="3561398"/>
            <a:ext cx="7719912" cy="2758428"/>
          </a:xfrm>
          <a:prstGeom prst="rect">
            <a:avLst/>
          </a:prstGeom>
        </p:spPr>
        <p:txBody>
          <a:bodyPr vert="horz" lIns="91440" tIns="45720" rIns="91440" bIns="45720" rtlCol="0" anchor="ct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DB73B"/>
              </a:buClr>
              <a:buNone/>
            </a:pPr>
            <a:endParaRPr lang="de-DE" sz="2400" dirty="0">
              <a:latin typeface="Arial" panose="020B0604020202020204" pitchFamily="34" charset="0"/>
              <a:cs typeface="Arial" panose="020B0604020202020204" pitchFamily="34" charset="0"/>
            </a:endParaRPr>
          </a:p>
        </p:txBody>
      </p:sp>
      <p:sp>
        <p:nvSpPr>
          <p:cNvPr id="4" name="Textfeld 3"/>
          <p:cNvSpPr txBox="1"/>
          <p:nvPr/>
        </p:nvSpPr>
        <p:spPr>
          <a:xfrm>
            <a:off x="3146941" y="2927271"/>
            <a:ext cx="184666" cy="369332"/>
          </a:xfrm>
          <a:prstGeom prst="rect">
            <a:avLst/>
          </a:prstGeom>
          <a:noFill/>
        </p:spPr>
        <p:txBody>
          <a:bodyPr wrap="none" rtlCol="0">
            <a:spAutoFit/>
          </a:bodyPr>
          <a:lstStyle/>
          <a:p>
            <a:endParaRPr lang="de-DE" dirty="0"/>
          </a:p>
        </p:txBody>
      </p:sp>
      <p:sp>
        <p:nvSpPr>
          <p:cNvPr id="12" name="Inhaltsplatzhalter 2">
            <a:extLst>
              <a:ext uri="{FF2B5EF4-FFF2-40B4-BE49-F238E27FC236}">
                <a16:creationId xmlns:a16="http://schemas.microsoft.com/office/drawing/2014/main" id="{9740CC94-4B6D-4906-9EC4-3F0BB7FB09DB}"/>
              </a:ext>
            </a:extLst>
          </p:cNvPr>
          <p:cNvSpPr>
            <a:spLocks noGrp="1"/>
          </p:cNvSpPr>
          <p:nvPr>
            <p:ph idx="1"/>
          </p:nvPr>
        </p:nvSpPr>
        <p:spPr>
          <a:xfrm>
            <a:off x="766932" y="3765460"/>
            <a:ext cx="5950840" cy="3297394"/>
          </a:xfrm>
        </p:spPr>
        <p:txBody>
          <a:bodyPr>
            <a:normAutofit/>
          </a:bodyPr>
          <a:lstStyle/>
          <a:p>
            <a:pPr marL="0" indent="0">
              <a:buClr>
                <a:srgbClr val="5DB700"/>
              </a:buClr>
              <a:buNone/>
            </a:pPr>
            <a:r>
              <a:rPr lang="de-DE" sz="1800" b="1" dirty="0" err="1">
                <a:latin typeface="Arial"/>
                <a:cs typeface="Arial"/>
              </a:rPr>
              <a:t>Mag.a</a:t>
            </a:r>
            <a:r>
              <a:rPr lang="de-DE" sz="1800" b="1" dirty="0">
                <a:latin typeface="Arial"/>
                <a:cs typeface="Arial"/>
              </a:rPr>
              <a:t> Judith Fitz</a:t>
            </a:r>
          </a:p>
          <a:p>
            <a:pPr marL="0" indent="0">
              <a:spcBef>
                <a:spcPts val="300"/>
              </a:spcBef>
              <a:buClr>
                <a:srgbClr val="5DB700"/>
              </a:buClr>
              <a:buNone/>
            </a:pPr>
            <a:endParaRPr lang="de-DE" sz="1800" dirty="0">
              <a:latin typeface="Arial"/>
              <a:cs typeface="Arial"/>
            </a:endParaRPr>
          </a:p>
          <a:p>
            <a:pPr marL="0" indent="0">
              <a:spcBef>
                <a:spcPts val="300"/>
              </a:spcBef>
              <a:buClr>
                <a:srgbClr val="5DB700"/>
              </a:buClr>
              <a:buNone/>
            </a:pPr>
            <a:r>
              <a:rPr lang="de-DE" sz="1800" dirty="0">
                <a:latin typeface="Arial"/>
                <a:cs typeface="Arial"/>
              </a:rPr>
              <a:t>Institut für Rechtswissenschaften</a:t>
            </a:r>
          </a:p>
          <a:p>
            <a:pPr marL="0" indent="0">
              <a:spcBef>
                <a:spcPts val="300"/>
              </a:spcBef>
              <a:buClr>
                <a:srgbClr val="5DB700"/>
              </a:buClr>
              <a:buNone/>
            </a:pPr>
            <a:r>
              <a:rPr lang="de-DE" sz="1800" dirty="0">
                <a:latin typeface="Arial"/>
                <a:cs typeface="Arial"/>
              </a:rPr>
              <a:t>Department für Wirtschafts- und Sozialwissenschaften</a:t>
            </a:r>
          </a:p>
          <a:p>
            <a:pPr marL="0" indent="0">
              <a:spcBef>
                <a:spcPts val="300"/>
              </a:spcBef>
              <a:buClr>
                <a:srgbClr val="5DB700"/>
              </a:buClr>
              <a:buNone/>
            </a:pPr>
            <a:r>
              <a:rPr lang="de-DE" sz="1800" dirty="0">
                <a:latin typeface="Arial"/>
                <a:cs typeface="Arial"/>
              </a:rPr>
              <a:t>Universität für Bodenkultur Wien (BOKU)</a:t>
            </a:r>
          </a:p>
          <a:p>
            <a:pPr marL="0" indent="0">
              <a:spcBef>
                <a:spcPts val="300"/>
              </a:spcBef>
              <a:buClr>
                <a:srgbClr val="5DB700"/>
              </a:buClr>
              <a:buNone/>
            </a:pPr>
            <a:r>
              <a:rPr lang="de-DE" sz="1800" dirty="0">
                <a:latin typeface="Arial"/>
                <a:cs typeface="Arial"/>
              </a:rPr>
              <a:t>Feistmantelstraße 4, 1180 Wien</a:t>
            </a:r>
          </a:p>
          <a:p>
            <a:pPr marL="0" indent="0">
              <a:spcBef>
                <a:spcPts val="300"/>
              </a:spcBef>
              <a:buClr>
                <a:srgbClr val="5DB700"/>
              </a:buClr>
              <a:buNone/>
            </a:pPr>
            <a:r>
              <a:rPr lang="de-DE" sz="1800" dirty="0">
                <a:latin typeface="Arial"/>
                <a:cs typeface="Arial"/>
                <a:hlinkClick r:id="rId3"/>
              </a:rPr>
              <a:t>judith.fitz@boku.ac.at</a:t>
            </a:r>
            <a:endParaRPr lang="de-DE" sz="1800" dirty="0">
              <a:latin typeface="Arial"/>
              <a:cs typeface="Arial"/>
            </a:endParaRPr>
          </a:p>
          <a:p>
            <a:pPr marL="0" indent="0">
              <a:spcBef>
                <a:spcPts val="300"/>
              </a:spcBef>
              <a:buClr>
                <a:srgbClr val="5DB700"/>
              </a:buClr>
              <a:buNone/>
            </a:pPr>
            <a:r>
              <a:rPr lang="de-DE" sz="1800" dirty="0">
                <a:latin typeface="Arial"/>
                <a:cs typeface="Arial"/>
              </a:rPr>
              <a:t>Website: </a:t>
            </a:r>
            <a:r>
              <a:rPr lang="de-DE" sz="1800" dirty="0">
                <a:latin typeface="Arial"/>
                <a:cs typeface="Arial"/>
                <a:hlinkClick r:id="rId4"/>
              </a:rPr>
              <a:t>www.boku.ac.at/wiso/law</a:t>
            </a:r>
            <a:endParaRPr lang="de-DE" sz="1800" dirty="0">
              <a:latin typeface="Arial"/>
              <a:cs typeface="Arial"/>
            </a:endParaRPr>
          </a:p>
          <a:p>
            <a:pPr marL="0" indent="0">
              <a:buClr>
                <a:srgbClr val="5DB700"/>
              </a:buClr>
              <a:buNone/>
            </a:pPr>
            <a:endParaRPr lang="de-DE" dirty="0">
              <a:latin typeface="Arial"/>
              <a:cs typeface="Arial"/>
            </a:endParaRPr>
          </a:p>
        </p:txBody>
      </p:sp>
      <p:pic>
        <p:nvPicPr>
          <p:cNvPr id="16" name="Bild 6" descr="BOKU-Logo-150-Jahre-D-@1x-RGB.png">
            <a:extLst>
              <a:ext uri="{FF2B5EF4-FFF2-40B4-BE49-F238E27FC236}">
                <a16:creationId xmlns:a16="http://schemas.microsoft.com/office/drawing/2014/main" id="{D3F04831-8E2B-4BD7-A2BB-4C4876C3F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102" y="3840462"/>
            <a:ext cx="3119966" cy="2079977"/>
          </a:xfrm>
          <a:prstGeom prst="rect">
            <a:avLst/>
          </a:prstGeom>
        </p:spPr>
      </p:pic>
      <p:sp>
        <p:nvSpPr>
          <p:cNvPr id="14" name="Textfeld 13">
            <a:extLst>
              <a:ext uri="{FF2B5EF4-FFF2-40B4-BE49-F238E27FC236}">
                <a16:creationId xmlns:a16="http://schemas.microsoft.com/office/drawing/2014/main" id="{BD455D38-0AB8-49E5-A8A9-34CB565429B3}"/>
              </a:ext>
            </a:extLst>
          </p:cNvPr>
          <p:cNvSpPr txBox="1"/>
          <p:nvPr/>
        </p:nvSpPr>
        <p:spPr>
          <a:xfrm>
            <a:off x="1524203" y="1429317"/>
            <a:ext cx="9629666" cy="707886"/>
          </a:xfrm>
          <a:prstGeom prst="rect">
            <a:avLst/>
          </a:prstGeom>
          <a:noFill/>
        </p:spPr>
        <p:txBody>
          <a:bodyPr wrap="square" rtlCol="0">
            <a:spAutoFit/>
          </a:bodyPr>
          <a:lstStyle/>
          <a:p>
            <a:r>
              <a:rPr lang="de-DE" sz="4000" b="1" dirty="0">
                <a:latin typeface="Arial" panose="020B0604020202020204" pitchFamily="34" charset="0"/>
                <a:cs typeface="Arial" panose="020B0604020202020204" pitchFamily="34" charset="0"/>
              </a:rPr>
              <a:t>Vielen Dank für Ihre Aufmerksamkeit!</a:t>
            </a:r>
            <a:endParaRPr lang="de-AT"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4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teaser-spv-programmte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891" y="1675236"/>
            <a:ext cx="5720124" cy="3944913"/>
          </a:xfrm>
          <a:prstGeom prst="rect">
            <a:avLst/>
          </a:prstGeom>
        </p:spPr>
      </p:pic>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 versus Verkehr </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bgerundetes Rechteck 3"/>
          <p:cNvSpPr/>
          <p:nvPr/>
        </p:nvSpPr>
        <p:spPr>
          <a:xfrm>
            <a:off x="378307" y="4175410"/>
            <a:ext cx="5566539" cy="1861006"/>
          </a:xfrm>
          <a:prstGeom prst="roundRect">
            <a:avLst>
              <a:gd name="adj" fmla="val 50000"/>
            </a:avLst>
          </a:prstGeom>
          <a:ln w="38100">
            <a:solidFill>
              <a:schemeClr val="accent6"/>
            </a:solidFill>
          </a:ln>
        </p:spPr>
        <p:txBody>
          <a:bodyPr wrap="square">
            <a:spAutoFit/>
          </a:bodyPr>
          <a:lstStyle/>
          <a:p>
            <a:pPr algn="ctr">
              <a:buClr>
                <a:srgbClr val="5DB73B"/>
              </a:buClr>
            </a:pPr>
            <a:r>
              <a:rPr lang="de-DE" sz="3200" b="1" dirty="0">
                <a:solidFill>
                  <a:schemeClr val="accent6"/>
                </a:solidFill>
                <a:latin typeface="Arial" panose="020B0604020202020204" pitchFamily="34" charset="0"/>
                <a:cs typeface="Arial" panose="020B0604020202020204" pitchFamily="34" charset="0"/>
              </a:rPr>
              <a:t>Verkehr</a:t>
            </a:r>
            <a:br>
              <a:rPr lang="de-DE" sz="2800" b="1" dirty="0">
                <a:solidFill>
                  <a:schemeClr val="accent6"/>
                </a:solidFill>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Instrument zur Umsetzung von Mobilität* </a:t>
            </a:r>
          </a:p>
        </p:txBody>
      </p:sp>
      <p:sp>
        <p:nvSpPr>
          <p:cNvPr id="13" name="Abgerundetes Rechteck 12"/>
          <p:cNvSpPr/>
          <p:nvPr/>
        </p:nvSpPr>
        <p:spPr>
          <a:xfrm>
            <a:off x="391480" y="1611721"/>
            <a:ext cx="5565600" cy="1861006"/>
          </a:xfrm>
          <a:prstGeom prst="roundRect">
            <a:avLst>
              <a:gd name="adj" fmla="val 50000"/>
            </a:avLst>
          </a:prstGeom>
          <a:ln w="38100">
            <a:solidFill>
              <a:schemeClr val="accent6"/>
            </a:solidFill>
          </a:ln>
        </p:spPr>
        <p:txBody>
          <a:bodyPr wrap="square">
            <a:spAutoFit/>
          </a:bodyPr>
          <a:lstStyle/>
          <a:p>
            <a:pPr algn="ctr" defTabSz="457189">
              <a:spcBef>
                <a:spcPct val="20000"/>
              </a:spcBef>
              <a:buClr>
                <a:srgbClr val="5DB73B"/>
              </a:buClr>
            </a:pPr>
            <a:r>
              <a:rPr lang="de-DE" sz="3200" b="1" dirty="0">
                <a:solidFill>
                  <a:schemeClr val="accent6"/>
                </a:solidFill>
                <a:latin typeface="Arial" panose="020B0604020202020204" pitchFamily="34" charset="0"/>
                <a:cs typeface="Arial" panose="020B0604020202020204" pitchFamily="34" charset="0"/>
              </a:rPr>
              <a:t>Mobilität</a:t>
            </a:r>
            <a:r>
              <a:rPr lang="de-DE" sz="2800" b="1" dirty="0">
                <a:solidFill>
                  <a:schemeClr val="accent6"/>
                </a:solidFill>
                <a:latin typeface="Arial" panose="020B0604020202020204" pitchFamily="34" charset="0"/>
                <a:cs typeface="Arial" panose="020B0604020202020204" pitchFamily="34" charset="0"/>
              </a:rPr>
              <a:t> </a:t>
            </a:r>
            <a:br>
              <a:rPr lang="de-DE" sz="2800" b="1" dirty="0">
                <a:solidFill>
                  <a:schemeClr val="accent6"/>
                </a:solidFill>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Bedürfnis, Ursache, Zweck, Aufgabe</a:t>
            </a:r>
          </a:p>
        </p:txBody>
      </p:sp>
      <p:sp>
        <p:nvSpPr>
          <p:cNvPr id="16" name="Textfeld 15"/>
          <p:cNvSpPr txBox="1"/>
          <p:nvPr/>
        </p:nvSpPr>
        <p:spPr>
          <a:xfrm>
            <a:off x="2587425" y="3316237"/>
            <a:ext cx="1148301" cy="1015663"/>
          </a:xfrm>
          <a:prstGeom prst="rect">
            <a:avLst/>
          </a:prstGeom>
          <a:noFill/>
        </p:spPr>
        <p:txBody>
          <a:bodyPr wrap="square" rtlCol="0">
            <a:spAutoFit/>
          </a:bodyPr>
          <a:lstStyle/>
          <a:p>
            <a:pPr algn="ctr"/>
            <a:r>
              <a:rPr lang="de-DE" sz="6000" dirty="0">
                <a:solidFill>
                  <a:srgbClr val="70AD47"/>
                </a:solidFill>
              </a:rPr>
              <a:t>≠</a:t>
            </a:r>
          </a:p>
        </p:txBody>
      </p:sp>
      <p:sp>
        <p:nvSpPr>
          <p:cNvPr id="3" name="Textfeld 2">
            <a:extLst>
              <a:ext uri="{FF2B5EF4-FFF2-40B4-BE49-F238E27FC236}">
                <a16:creationId xmlns:a16="http://schemas.microsoft.com/office/drawing/2014/main" id="{3009E1D4-4277-4BCC-B97B-F2F766A49FA0}"/>
              </a:ext>
            </a:extLst>
          </p:cNvPr>
          <p:cNvSpPr txBox="1"/>
          <p:nvPr/>
        </p:nvSpPr>
        <p:spPr>
          <a:xfrm>
            <a:off x="378307" y="6430633"/>
            <a:ext cx="3158172"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 Definition nach </a:t>
            </a:r>
            <a:r>
              <a:rPr lang="de-DE" sz="1400" i="1" dirty="0">
                <a:latin typeface="Arial" panose="020B0604020202020204" pitchFamily="34" charset="0"/>
                <a:cs typeface="Arial" panose="020B0604020202020204" pitchFamily="34" charset="0"/>
              </a:rPr>
              <a:t>Becker</a:t>
            </a:r>
            <a:r>
              <a:rPr lang="de-DE" sz="1400" dirty="0">
                <a:latin typeface="Arial" panose="020B0604020202020204" pitchFamily="34" charset="0"/>
                <a:cs typeface="Arial" panose="020B0604020202020204" pitchFamily="34" charset="0"/>
              </a:rPr>
              <a:t>, TU Dresden</a:t>
            </a:r>
            <a:endParaRPr lang="de-AT" sz="14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2930C16-0D4B-40D0-8A55-2F174F2734F4}"/>
              </a:ext>
            </a:extLst>
          </p:cNvPr>
          <p:cNvSpPr txBox="1"/>
          <p:nvPr/>
        </p:nvSpPr>
        <p:spPr>
          <a:xfrm rot="16200000">
            <a:off x="11335471" y="5339105"/>
            <a:ext cx="1334020" cy="507831"/>
          </a:xfrm>
          <a:prstGeom prst="rect">
            <a:avLst/>
          </a:prstGeom>
          <a:noFill/>
        </p:spPr>
        <p:txBody>
          <a:bodyPr wrap="none" rtlCol="0">
            <a:spAutoFit/>
          </a:bodyPr>
          <a:lstStyle/>
          <a:p>
            <a:r>
              <a:rPr lang="de-DE" sz="900" dirty="0"/>
              <a:t>© Bundesamt für Raum-</a:t>
            </a:r>
            <a:br>
              <a:rPr lang="de-DE" sz="900" dirty="0"/>
            </a:br>
            <a:r>
              <a:rPr lang="de-DE" sz="900" dirty="0" err="1"/>
              <a:t>entwicklung</a:t>
            </a:r>
            <a:r>
              <a:rPr lang="de-DE" sz="900" dirty="0"/>
              <a:t>, Schweiz</a:t>
            </a:r>
          </a:p>
          <a:p>
            <a:endParaRPr lang="de-DE" sz="900" dirty="0"/>
          </a:p>
        </p:txBody>
      </p:sp>
    </p:spTree>
    <p:extLst>
      <p:ext uri="{BB962C8B-B14F-4D97-AF65-F5344CB8AC3E}">
        <p14:creationId xmlns:p14="http://schemas.microsoft.com/office/powerpoint/2010/main" val="89516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Was heißt Mobilitätswende?</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4" name="Inhaltsplatzhalter 3" descr="Abb_Pyramide_3V.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848" t="16010" r="52311" b="5636"/>
          <a:stretch/>
        </p:blipFill>
        <p:spPr>
          <a:xfrm>
            <a:off x="2962486" y="1526276"/>
            <a:ext cx="5836799" cy="4612039"/>
          </a:xfrm>
          <a:prstGeom prst="triangle">
            <a:avLst/>
          </a:prstGeom>
        </p:spPr>
      </p:pic>
      <p:sp>
        <p:nvSpPr>
          <p:cNvPr id="6" name="Textfeld 5"/>
          <p:cNvSpPr txBox="1"/>
          <p:nvPr/>
        </p:nvSpPr>
        <p:spPr>
          <a:xfrm>
            <a:off x="8799285" y="5858907"/>
            <a:ext cx="607859" cy="261610"/>
          </a:xfrm>
          <a:prstGeom prst="rect">
            <a:avLst/>
          </a:prstGeom>
          <a:noFill/>
        </p:spPr>
        <p:txBody>
          <a:bodyPr wrap="none" rtlCol="0">
            <a:spAutoFit/>
          </a:bodyPr>
          <a:lstStyle/>
          <a:p>
            <a:r>
              <a:rPr lang="de-DE" sz="1100" dirty="0"/>
              <a:t>© BMK</a:t>
            </a:r>
          </a:p>
        </p:txBody>
      </p:sp>
    </p:spTree>
    <p:extLst>
      <p:ext uri="{BB962C8B-B14F-4D97-AF65-F5344CB8AC3E}">
        <p14:creationId xmlns:p14="http://schemas.microsoft.com/office/powerpoint/2010/main" val="132727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Mobilitätswende </a:t>
            </a:r>
            <a:r>
              <a:rPr lang="mr-IN" sz="3600" b="1" dirty="0">
                <a:solidFill>
                  <a:prstClr val="black"/>
                </a:solidFill>
                <a:latin typeface="Arial"/>
                <a:cs typeface="Arial"/>
              </a:rPr>
              <a:t>–</a:t>
            </a:r>
            <a:r>
              <a:rPr lang="de-DE" sz="3600" b="1" dirty="0">
                <a:solidFill>
                  <a:prstClr val="black"/>
                </a:solidFill>
                <a:latin typeface="Arial"/>
                <a:cs typeface="Arial"/>
              </a:rPr>
              <a:t> Ziele</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4" name="Inhaltsplatzhalter 3" descr="Abb_Modal_Split.png"/>
          <p:cNvPicPr>
            <a:picLocks noGrp="1" noChangeAspect="1"/>
          </p:cNvPicPr>
          <p:nvPr>
            <p:ph idx="1"/>
          </p:nvPr>
        </p:nvPicPr>
        <p:blipFill>
          <a:blip r:embed="rId3">
            <a:extLst>
              <a:ext uri="{28A0092B-C50C-407E-A947-70E740481C1C}">
                <a14:useLocalDpi xmlns:a14="http://schemas.microsoft.com/office/drawing/2010/main" val="0"/>
              </a:ext>
            </a:extLst>
          </a:blip>
          <a:srcRect t="4474" b="4474"/>
          <a:stretch>
            <a:fillRect/>
          </a:stretch>
        </p:blipFill>
        <p:spPr>
          <a:xfrm>
            <a:off x="452361" y="1373354"/>
            <a:ext cx="11361222" cy="4814880"/>
          </a:xfrm>
        </p:spPr>
      </p:pic>
      <p:sp>
        <p:nvSpPr>
          <p:cNvPr id="13" name="Rechteck 12"/>
          <p:cNvSpPr/>
          <p:nvPr/>
        </p:nvSpPr>
        <p:spPr>
          <a:xfrm>
            <a:off x="11117647" y="5891420"/>
            <a:ext cx="607859" cy="261610"/>
          </a:xfrm>
          <a:prstGeom prst="rect">
            <a:avLst/>
          </a:prstGeom>
        </p:spPr>
        <p:txBody>
          <a:bodyPr wrap="none">
            <a:spAutoFit/>
          </a:bodyPr>
          <a:lstStyle/>
          <a:p>
            <a:r>
              <a:rPr lang="de-DE" sz="1100" dirty="0"/>
              <a:t>© BMK</a:t>
            </a:r>
          </a:p>
        </p:txBody>
      </p:sp>
    </p:spTree>
    <p:extLst>
      <p:ext uri="{BB962C8B-B14F-4D97-AF65-F5344CB8AC3E}">
        <p14:creationId xmlns:p14="http://schemas.microsoft.com/office/powerpoint/2010/main" val="25924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Wege zur Mobilitätswende</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aphicFrame>
        <p:nvGraphicFramePr>
          <p:cNvPr id="6" name="Diagramm 5"/>
          <p:cNvGraphicFramePr/>
          <p:nvPr>
            <p:extLst>
              <p:ext uri="{D42A27DB-BD31-4B8C-83A1-F6EECF244321}">
                <p14:modId xmlns:p14="http://schemas.microsoft.com/office/powerpoint/2010/main" val="344450060"/>
              </p:ext>
            </p:extLst>
          </p:nvPr>
        </p:nvGraphicFramePr>
        <p:xfrm>
          <a:off x="342727" y="3671024"/>
          <a:ext cx="3544465" cy="246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 6"/>
          <p:cNvGraphicFramePr/>
          <p:nvPr>
            <p:extLst>
              <p:ext uri="{D42A27DB-BD31-4B8C-83A1-F6EECF244321}">
                <p14:modId xmlns:p14="http://schemas.microsoft.com/office/powerpoint/2010/main" val="1082842640"/>
              </p:ext>
            </p:extLst>
          </p:nvPr>
        </p:nvGraphicFramePr>
        <p:xfrm>
          <a:off x="3190285" y="781183"/>
          <a:ext cx="8181631"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Oval 11"/>
          <p:cNvSpPr/>
          <p:nvPr/>
        </p:nvSpPr>
        <p:spPr>
          <a:xfrm>
            <a:off x="898235" y="4677845"/>
            <a:ext cx="2400458" cy="1053289"/>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6" name="Bild 15" descr="Fahrra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68352" y="1719006"/>
            <a:ext cx="1529928" cy="1529928"/>
          </a:xfrm>
          <a:prstGeom prst="rect">
            <a:avLst/>
          </a:prstGeom>
        </p:spPr>
      </p:pic>
      <p:pic>
        <p:nvPicPr>
          <p:cNvPr id="17" name="Bild 16" descr="Fußgänge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41112" y="2937882"/>
            <a:ext cx="638444" cy="1073914"/>
          </a:xfrm>
          <a:prstGeom prst="rect">
            <a:avLst/>
          </a:prstGeom>
        </p:spPr>
      </p:pic>
      <p:pic>
        <p:nvPicPr>
          <p:cNvPr id="18" name="Bild 17" descr="B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94728" y="3996305"/>
            <a:ext cx="1739562" cy="869781"/>
          </a:xfrm>
          <a:prstGeom prst="rect">
            <a:avLst/>
          </a:prstGeom>
        </p:spPr>
      </p:pic>
    </p:spTree>
    <p:extLst>
      <p:ext uri="{BB962C8B-B14F-4D97-AF65-F5344CB8AC3E}">
        <p14:creationId xmlns:p14="http://schemas.microsoft.com/office/powerpoint/2010/main" val="428974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H0-Helden-Blick-über-Tellerrand_2048.jpg"/>
          <p:cNvPicPr>
            <a:picLocks noChangeAspect="1"/>
          </p:cNvPicPr>
          <p:nvPr/>
        </p:nvPicPr>
        <p:blipFill rotWithShape="1">
          <a:blip r:embed="rId3">
            <a:extLst>
              <a:ext uri="{28A0092B-C50C-407E-A947-70E740481C1C}">
                <a14:useLocalDpi xmlns:a14="http://schemas.microsoft.com/office/drawing/2010/main" val="0"/>
              </a:ext>
            </a:extLst>
          </a:blip>
          <a:srcRect r="3464"/>
          <a:stretch/>
        </p:blipFill>
        <p:spPr>
          <a:xfrm>
            <a:off x="7093400" y="3156857"/>
            <a:ext cx="4971600" cy="3054013"/>
          </a:xfrm>
          <a:prstGeom prst="rect">
            <a:avLst/>
          </a:prstGeom>
        </p:spPr>
      </p:pic>
      <p:sp>
        <p:nvSpPr>
          <p:cNvPr id="2" name="Titel 1"/>
          <p:cNvSpPr>
            <a:spLocks noGrp="1"/>
          </p:cNvSpPr>
          <p:nvPr>
            <p:ph type="title"/>
          </p:nvPr>
        </p:nvSpPr>
        <p:spPr>
          <a:xfrm>
            <a:off x="838200" y="-122096"/>
            <a:ext cx="10515600" cy="1325563"/>
          </a:xfrm>
        </p:spPr>
        <p:txBody>
          <a:bodyPr>
            <a:normAutofit fontScale="90000"/>
          </a:bodyPr>
          <a:lstStyle/>
          <a:p>
            <a:pPr algn="ctr"/>
            <a:br>
              <a:rPr lang="de-DE" sz="3600" b="1" dirty="0">
                <a:solidFill>
                  <a:prstClr val="black"/>
                </a:solidFill>
                <a:latin typeface="Arial"/>
                <a:cs typeface="Arial"/>
              </a:rPr>
            </a:br>
            <a:br>
              <a:rPr lang="de-DE" sz="3600" b="1" dirty="0">
                <a:solidFill>
                  <a:prstClr val="black"/>
                </a:solidFill>
                <a:latin typeface="Arial"/>
                <a:cs typeface="Arial"/>
              </a:rPr>
            </a:br>
            <a:r>
              <a:rPr lang="de-DE" sz="4000" b="1" dirty="0">
                <a:solidFill>
                  <a:prstClr val="black"/>
                </a:solidFill>
                <a:latin typeface="Arial"/>
                <a:cs typeface="Arial"/>
              </a:rPr>
              <a:t>Internationale Beispiele</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5" name="Inhaltsplatzhalter 2">
            <a:extLst>
              <a:ext uri="{FF2B5EF4-FFF2-40B4-BE49-F238E27FC236}">
                <a16:creationId xmlns:a16="http://schemas.microsoft.com/office/drawing/2014/main" id="{E2DD59BE-8B2B-4A6B-B423-8F663C586F6A}"/>
              </a:ext>
            </a:extLst>
          </p:cNvPr>
          <p:cNvSpPr txBox="1">
            <a:spLocks/>
          </p:cNvSpPr>
          <p:nvPr/>
        </p:nvSpPr>
        <p:spPr>
          <a:xfrm>
            <a:off x="446313" y="1556799"/>
            <a:ext cx="7790543" cy="4525963"/>
          </a:xfrm>
          <a:prstGeom prst="rect">
            <a:avLst/>
          </a:prstGeom>
        </p:spPr>
        <p:txBody>
          <a:bodyPr vert="horz" lIns="91440" tIns="45720" rIns="91440" bIns="45720" rtlCol="0" anchor="ct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DB73B"/>
              </a:buClr>
            </a:pPr>
            <a:r>
              <a:rPr lang="de-DE" sz="3000" dirty="0">
                <a:latin typeface="Arial" panose="020B0604020202020204" pitchFamily="34" charset="0"/>
                <a:cs typeface="Arial" panose="020B0604020202020204" pitchFamily="34" charset="0"/>
              </a:rPr>
              <a:t>Mobilitätsgarantie </a:t>
            </a:r>
            <a:br>
              <a:rPr lang="de-DE" sz="3000" dirty="0">
                <a:latin typeface="Arial" panose="020B0604020202020204" pitchFamily="34" charset="0"/>
                <a:cs typeface="Arial" panose="020B0604020202020204" pitchFamily="34" charset="0"/>
              </a:rPr>
            </a:br>
            <a:r>
              <a:rPr lang="de-DE" sz="3000" dirty="0">
                <a:latin typeface="Arial" panose="020B0604020202020204" pitchFamily="34" charset="0"/>
                <a:cs typeface="Arial" panose="020B0604020202020204" pitchFamily="34" charset="0"/>
              </a:rPr>
              <a:t>(Berlin und Kanton Zürich)</a:t>
            </a:r>
            <a:endParaRPr lang="de-DE" sz="3000" dirty="0">
              <a:latin typeface="Arial" panose="020B0604020202020204" pitchFamily="34" charset="0"/>
              <a:cs typeface="Arial" panose="020B0604020202020204" pitchFamily="34" charset="0"/>
              <a:sym typeface="Wingdings"/>
            </a:endParaRPr>
          </a:p>
          <a:p>
            <a:pPr>
              <a:buClr>
                <a:srgbClr val="5DB73B"/>
              </a:buClr>
            </a:pPr>
            <a:r>
              <a:rPr lang="de-DE" sz="3000" dirty="0">
                <a:latin typeface="Arial" panose="020B0604020202020204" pitchFamily="34" charset="0"/>
                <a:cs typeface="Arial" panose="020B0604020202020204" pitchFamily="34" charset="0"/>
              </a:rPr>
              <a:t>Parkregelungen für Anwohner/innen (Amsterdam)</a:t>
            </a:r>
          </a:p>
          <a:p>
            <a:pPr>
              <a:buClr>
                <a:srgbClr val="5DB73B"/>
              </a:buClr>
            </a:pPr>
            <a:r>
              <a:rPr lang="de-DE" sz="3000" dirty="0">
                <a:latin typeface="Arial" panose="020B0604020202020204" pitchFamily="34" charset="0"/>
                <a:cs typeface="Arial" panose="020B0604020202020204" pitchFamily="34" charset="0"/>
              </a:rPr>
              <a:t>steuerliche Behandlung von </a:t>
            </a:r>
            <a:br>
              <a:rPr lang="de-DE" sz="3000" dirty="0">
                <a:latin typeface="Arial" panose="020B0604020202020204" pitchFamily="34" charset="0"/>
                <a:cs typeface="Arial" panose="020B0604020202020204" pitchFamily="34" charset="0"/>
              </a:rPr>
            </a:br>
            <a:r>
              <a:rPr lang="de-DE" sz="3000" dirty="0">
                <a:latin typeface="Arial" panose="020B0604020202020204" pitchFamily="34" charset="0"/>
                <a:cs typeface="Arial" panose="020B0604020202020204" pitchFamily="34" charset="0"/>
              </a:rPr>
              <a:t>Arbeitswegen (Thurgau, CH)</a:t>
            </a:r>
          </a:p>
          <a:p>
            <a:pPr>
              <a:buClr>
                <a:srgbClr val="5DB73B"/>
              </a:buClr>
            </a:pPr>
            <a:endParaRPr lang="de-DE" sz="3000" dirty="0">
              <a:latin typeface="Arial" panose="020B0604020202020204" pitchFamily="34" charset="0"/>
              <a:cs typeface="Arial" panose="020B0604020202020204" pitchFamily="34" charset="0"/>
            </a:endParaRPr>
          </a:p>
          <a:p>
            <a:pPr marL="0" indent="0">
              <a:buClr>
                <a:srgbClr val="5DB73B"/>
              </a:buClr>
              <a:buNone/>
            </a:pPr>
            <a:r>
              <a:rPr lang="de-DE" sz="3000" dirty="0">
                <a:solidFill>
                  <a:srgbClr val="5DB700"/>
                </a:solidFill>
                <a:latin typeface="Arial" panose="020B0604020202020204" pitchFamily="34" charset="0"/>
                <a:cs typeface="Arial" panose="020B0604020202020204" pitchFamily="34" charset="0"/>
                <a:sym typeface="Wingdings" panose="05000000000000000000" pitchFamily="2" charset="2"/>
              </a:rPr>
              <a:t></a:t>
            </a:r>
            <a:r>
              <a:rPr lang="de-DE" sz="3000" dirty="0">
                <a:latin typeface="Arial" panose="020B0604020202020204" pitchFamily="34" charset="0"/>
                <a:cs typeface="Arial" panose="020B0604020202020204" pitchFamily="34" charset="0"/>
                <a:sym typeface="Wingdings" panose="05000000000000000000" pitchFamily="2" charset="2"/>
              </a:rPr>
              <a:t> Ideen, keine Rechtsvergleichung!</a:t>
            </a:r>
            <a:endParaRPr lang="de-DE" sz="3000" dirty="0">
              <a:latin typeface="Arial" panose="020B0604020202020204" pitchFamily="34" charset="0"/>
              <a:cs typeface="Arial" panose="020B0604020202020204" pitchFamily="34" charset="0"/>
            </a:endParaRPr>
          </a:p>
          <a:p>
            <a:pPr marL="0" indent="0">
              <a:buClr>
                <a:srgbClr val="5DB73B"/>
              </a:buClr>
              <a:buNone/>
            </a:pP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05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Berl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620" y="2882432"/>
            <a:ext cx="6862541" cy="3345993"/>
          </a:xfrm>
          <a:prstGeom prst="rect">
            <a:avLst/>
          </a:prstGeom>
        </p:spPr>
      </p:pic>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Mobilitätsgarantie: Berlin</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5" name="Inhaltsplatzhalter 2">
            <a:extLst>
              <a:ext uri="{FF2B5EF4-FFF2-40B4-BE49-F238E27FC236}">
                <a16:creationId xmlns:a16="http://schemas.microsoft.com/office/drawing/2014/main" id="{E2DD59BE-8B2B-4A6B-B423-8F663C586F6A}"/>
              </a:ext>
            </a:extLst>
          </p:cNvPr>
          <p:cNvSpPr txBox="1">
            <a:spLocks/>
          </p:cNvSpPr>
          <p:nvPr/>
        </p:nvSpPr>
        <p:spPr>
          <a:xfrm>
            <a:off x="418216" y="1417638"/>
            <a:ext cx="6099544" cy="4525963"/>
          </a:xfrm>
          <a:prstGeom prst="rect">
            <a:avLst/>
          </a:prstGeom>
        </p:spPr>
        <p:txBody>
          <a:bodyPr vert="horz" lIns="91440" tIns="45720" rIns="91440" bIns="45720" rtlCol="0" anchor="ct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DB73B"/>
              </a:buClr>
            </a:pPr>
            <a:endParaRPr lang="de-DE" sz="2400" dirty="0">
              <a:latin typeface="Arial" panose="020B0604020202020204" pitchFamily="34" charset="0"/>
              <a:cs typeface="Arial" panose="020B0604020202020204" pitchFamily="34" charset="0"/>
            </a:endParaRPr>
          </a:p>
        </p:txBody>
      </p:sp>
      <p:sp>
        <p:nvSpPr>
          <p:cNvPr id="12" name="Inhaltsplatzhalter 2"/>
          <p:cNvSpPr>
            <a:spLocks noGrp="1"/>
          </p:cNvSpPr>
          <p:nvPr>
            <p:ph idx="1"/>
          </p:nvPr>
        </p:nvSpPr>
        <p:spPr>
          <a:xfrm>
            <a:off x="368438" y="1495975"/>
            <a:ext cx="9774888" cy="2696233"/>
          </a:xfrm>
          <a:prstGeom prst="roundRect">
            <a:avLst/>
          </a:prstGeom>
          <a:solidFill>
            <a:schemeClr val="accent6">
              <a:alpha val="9000"/>
            </a:schemeClr>
          </a:solidFill>
          <a:ln w="34925">
            <a:solidFill>
              <a:schemeClr val="accent6"/>
            </a:solidFill>
          </a:ln>
        </p:spPr>
        <p:txBody>
          <a:bodyPr anchor="ctr">
            <a:normAutofit fontScale="47500" lnSpcReduction="20000"/>
          </a:bodyPr>
          <a:lstStyle/>
          <a:p>
            <a:pPr marL="457200" lvl="1" indent="0">
              <a:buNone/>
            </a:pPr>
            <a:r>
              <a:rPr lang="de-AT" sz="4200" b="1" dirty="0">
                <a:latin typeface="Arial"/>
                <a:cs typeface="Arial"/>
              </a:rPr>
              <a:t>§ 3 Mobilität für alle</a:t>
            </a:r>
            <a:endParaRPr lang="de-DE" sz="4200" b="1" dirty="0">
              <a:latin typeface="Arial"/>
              <a:cs typeface="Arial"/>
            </a:endParaRPr>
          </a:p>
          <a:p>
            <a:pPr marL="457200" lvl="1" indent="0">
              <a:spcBef>
                <a:spcPts val="800"/>
              </a:spcBef>
              <a:buNone/>
            </a:pPr>
            <a:r>
              <a:rPr lang="de-DE" sz="4200" i="1" dirty="0">
                <a:latin typeface="Arial"/>
                <a:cs typeface="Arial"/>
              </a:rPr>
              <a:t>Mobilität in Berlin soll bezogen auf die wesentlichen Wegezwecke</a:t>
            </a:r>
          </a:p>
          <a:p>
            <a:pPr marL="914400" lvl="1" indent="-457200">
              <a:spcBef>
                <a:spcPts val="800"/>
              </a:spcBef>
              <a:buAutoNum type="arabicPeriod"/>
            </a:pPr>
            <a:r>
              <a:rPr lang="de-DE" sz="4200" i="1" dirty="0">
                <a:latin typeface="Arial"/>
                <a:cs typeface="Arial"/>
              </a:rPr>
              <a:t>an allen Tagen des Jahres und rund um die Uhr</a:t>
            </a:r>
          </a:p>
          <a:p>
            <a:pPr marL="914400" lvl="1" indent="-457200">
              <a:spcBef>
                <a:spcPts val="800"/>
              </a:spcBef>
              <a:buAutoNum type="arabicPeriod"/>
            </a:pPr>
            <a:r>
              <a:rPr lang="de-DE" sz="4200" i="1" dirty="0">
                <a:latin typeface="Arial"/>
                <a:cs typeface="Arial"/>
              </a:rPr>
              <a:t>in allen Teilen Berlins gleichwertig und</a:t>
            </a:r>
          </a:p>
          <a:p>
            <a:pPr marL="914400" lvl="1" indent="-457200">
              <a:spcBef>
                <a:spcPts val="800"/>
              </a:spcBef>
              <a:buAutoNum type="arabicPeriod"/>
            </a:pPr>
            <a:r>
              <a:rPr lang="de-DE" sz="4200" i="1" dirty="0">
                <a:latin typeface="Arial"/>
                <a:cs typeface="Arial"/>
              </a:rPr>
              <a:t>unabhängig von Alter, Geschlecht, Einkommen und persönlichen Mobilitätsbeeinträchtigungen sowie von Lebenssituation, Herkunft oder individueller Verkehrsmittelverfügbarkeit</a:t>
            </a:r>
          </a:p>
          <a:p>
            <a:pPr marL="457200" lvl="1" indent="0">
              <a:spcBef>
                <a:spcPts val="800"/>
              </a:spcBef>
              <a:buNone/>
            </a:pPr>
            <a:r>
              <a:rPr lang="de-DE" sz="4200" i="1" dirty="0">
                <a:latin typeface="Arial"/>
                <a:cs typeface="Arial"/>
              </a:rPr>
              <a:t>	gewährleistet werden.</a:t>
            </a:r>
            <a:endParaRPr lang="de-DE" i="1" dirty="0">
              <a:latin typeface="Arial"/>
              <a:cs typeface="Arial"/>
            </a:endParaRPr>
          </a:p>
        </p:txBody>
      </p:sp>
      <p:sp>
        <p:nvSpPr>
          <p:cNvPr id="4" name="Textfeld 3"/>
          <p:cNvSpPr txBox="1"/>
          <p:nvPr/>
        </p:nvSpPr>
        <p:spPr>
          <a:xfrm>
            <a:off x="121790" y="4801035"/>
            <a:ext cx="5062691" cy="1354217"/>
          </a:xfrm>
          <a:prstGeom prst="rect">
            <a:avLst/>
          </a:prstGeom>
          <a:noFill/>
        </p:spPr>
        <p:txBody>
          <a:bodyPr wrap="square" rtlCol="0">
            <a:spAutoFit/>
          </a:bodyPr>
          <a:lstStyle/>
          <a:p>
            <a:pPr algn="ctr"/>
            <a:r>
              <a:rPr lang="de-AT" sz="3100" b="1" dirty="0">
                <a:solidFill>
                  <a:srgbClr val="70AD47"/>
                </a:solidFill>
                <a:latin typeface="Arial"/>
                <a:cs typeface="Arial"/>
              </a:rPr>
              <a:t>Berliner Mobilitätsgesetz </a:t>
            </a:r>
          </a:p>
          <a:p>
            <a:pPr algn="ctr"/>
            <a:r>
              <a:rPr lang="de-AT" sz="3100" b="1" dirty="0">
                <a:solidFill>
                  <a:srgbClr val="70AD47"/>
                </a:solidFill>
                <a:latin typeface="Arial"/>
                <a:cs typeface="Arial"/>
              </a:rPr>
              <a:t>2018</a:t>
            </a:r>
          </a:p>
          <a:p>
            <a:endParaRPr lang="de-DE" dirty="0"/>
          </a:p>
        </p:txBody>
      </p:sp>
      <p:sp>
        <p:nvSpPr>
          <p:cNvPr id="5" name="Textfeld 4"/>
          <p:cNvSpPr txBox="1"/>
          <p:nvPr/>
        </p:nvSpPr>
        <p:spPr>
          <a:xfrm rot="16200000">
            <a:off x="11210723" y="4015540"/>
            <a:ext cx="1293825" cy="261610"/>
          </a:xfrm>
          <a:prstGeom prst="rect">
            <a:avLst/>
          </a:prstGeom>
          <a:noFill/>
        </p:spPr>
        <p:txBody>
          <a:bodyPr wrap="none" rtlCol="0">
            <a:spAutoFit/>
          </a:bodyPr>
          <a:lstStyle/>
          <a:p>
            <a:r>
              <a:rPr lang="de-DE" sz="1100" dirty="0"/>
              <a:t>© </a:t>
            </a:r>
            <a:r>
              <a:rPr lang="de-DE" sz="1100" dirty="0" err="1"/>
              <a:t>istockphoto.com</a:t>
            </a:r>
            <a:endParaRPr lang="de-DE" sz="1100" dirty="0"/>
          </a:p>
        </p:txBody>
      </p:sp>
    </p:spTree>
    <p:extLst>
      <p:ext uri="{BB962C8B-B14F-4D97-AF65-F5344CB8AC3E}">
        <p14:creationId xmlns:p14="http://schemas.microsoft.com/office/powerpoint/2010/main" val="403912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Berl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620" y="2882432"/>
            <a:ext cx="6862541" cy="3345993"/>
          </a:xfrm>
          <a:prstGeom prst="rect">
            <a:avLst/>
          </a:prstGeom>
        </p:spPr>
      </p:pic>
      <p:sp>
        <p:nvSpPr>
          <p:cNvPr id="2" name="Titel 1"/>
          <p:cNvSpPr>
            <a:spLocks noGrp="1"/>
          </p:cNvSpPr>
          <p:nvPr>
            <p:ph type="title"/>
          </p:nvPr>
        </p:nvSpPr>
        <p:spPr>
          <a:xfrm>
            <a:off x="838200" y="279029"/>
            <a:ext cx="10515600" cy="1325563"/>
          </a:xfrm>
        </p:spPr>
        <p:txBody>
          <a:bodyPr/>
          <a:lstStyle/>
          <a:p>
            <a:pPr algn="ctr"/>
            <a:r>
              <a:rPr lang="de-DE" sz="3600" b="1" dirty="0">
                <a:solidFill>
                  <a:prstClr val="black"/>
                </a:solidFill>
                <a:latin typeface="Arial"/>
                <a:cs typeface="Arial"/>
              </a:rPr>
              <a:t>Mobilitätsgarantie: Berlin</a:t>
            </a:r>
            <a:endParaRPr lang="de-DE" sz="3600" b="1" dirty="0">
              <a:latin typeface="Arial"/>
              <a:cs typeface="Arial"/>
            </a:endParaRPr>
          </a:p>
        </p:txBody>
      </p:sp>
      <p:cxnSp>
        <p:nvCxnSpPr>
          <p:cNvPr id="8" name="Gerader Verbinder 7">
            <a:extLst>
              <a:ext uri="{FF2B5EF4-FFF2-40B4-BE49-F238E27FC236}">
                <a16:creationId xmlns:a16="http://schemas.microsoft.com/office/drawing/2014/main" id="{CA291306-5B7F-4482-8FAD-CD8A174DC815}"/>
              </a:ext>
            </a:extLst>
          </p:cNvPr>
          <p:cNvCxnSpPr/>
          <p:nvPr/>
        </p:nvCxnSpPr>
        <p:spPr>
          <a:xfrm>
            <a:off x="1981204" y="1203467"/>
            <a:ext cx="8383365" cy="0"/>
          </a:xfrm>
          <a:prstGeom prst="line">
            <a:avLst/>
          </a:prstGeom>
          <a:ln w="12700">
            <a:solidFill>
              <a:srgbClr val="5DB73B"/>
            </a:solidFill>
          </a:ln>
        </p:spPr>
        <p:style>
          <a:lnRef idx="2">
            <a:schemeClr val="accent1"/>
          </a:lnRef>
          <a:fillRef idx="0">
            <a:schemeClr val="accent1"/>
          </a:fillRef>
          <a:effectRef idx="1">
            <a:schemeClr val="accent1"/>
          </a:effectRef>
          <a:fontRef idx="minor">
            <a:schemeClr val="tx1"/>
          </a:fontRef>
        </p:style>
      </p:cxnSp>
      <p:grpSp>
        <p:nvGrpSpPr>
          <p:cNvPr id="9" name="Gruppieren 8">
            <a:extLst>
              <a:ext uri="{FF2B5EF4-FFF2-40B4-BE49-F238E27FC236}">
                <a16:creationId xmlns:a16="http://schemas.microsoft.com/office/drawing/2014/main" id="{78D1B08E-10E1-4884-8316-7077B414D89D}"/>
              </a:ext>
            </a:extLst>
          </p:cNvPr>
          <p:cNvGrpSpPr/>
          <p:nvPr/>
        </p:nvGrpSpPr>
        <p:grpSpPr>
          <a:xfrm>
            <a:off x="0" y="6260031"/>
            <a:ext cx="12192000" cy="597969"/>
            <a:chOff x="0" y="6260026"/>
            <a:chExt cx="9144000" cy="691111"/>
          </a:xfrm>
        </p:grpSpPr>
        <p:sp>
          <p:nvSpPr>
            <p:cNvPr id="10" name="Rechteck 9">
              <a:extLst>
                <a:ext uri="{FF2B5EF4-FFF2-40B4-BE49-F238E27FC236}">
                  <a16:creationId xmlns:a16="http://schemas.microsoft.com/office/drawing/2014/main" id="{6639DF92-0D6A-4785-A4B7-61F330E69644}"/>
                </a:ext>
              </a:extLst>
            </p:cNvPr>
            <p:cNvSpPr/>
            <p:nvPr/>
          </p:nvSpPr>
          <p:spPr>
            <a:xfrm>
              <a:off x="0" y="6260026"/>
              <a:ext cx="9144000" cy="552893"/>
            </a:xfrm>
            <a:prstGeom prst="rect">
              <a:avLst/>
            </a:prstGeom>
            <a:solidFill>
              <a:srgbClr val="5DB73B">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574DA5A-D798-45A5-A49F-1AA0416BBC7F}"/>
                </a:ext>
              </a:extLst>
            </p:cNvPr>
            <p:cNvSpPr/>
            <p:nvPr/>
          </p:nvSpPr>
          <p:spPr>
            <a:xfrm>
              <a:off x="0" y="6398244"/>
              <a:ext cx="9144000" cy="552893"/>
            </a:xfrm>
            <a:prstGeom prst="rect">
              <a:avLst/>
            </a:prstGeom>
            <a:solidFill>
              <a:srgbClr val="5DB73B">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 name="Inhaltsplatzhalter 4"/>
          <p:cNvSpPr>
            <a:spLocks noGrp="1"/>
          </p:cNvSpPr>
          <p:nvPr>
            <p:ph idx="1"/>
          </p:nvPr>
        </p:nvSpPr>
        <p:spPr>
          <a:xfrm>
            <a:off x="552797" y="1697205"/>
            <a:ext cx="11277099" cy="4351338"/>
          </a:xfrm>
        </p:spPr>
        <p:txBody>
          <a:bodyPr/>
          <a:lstStyle/>
          <a:p>
            <a:pPr marL="0" indent="0">
              <a:buClr>
                <a:srgbClr val="5DB700"/>
              </a:buClr>
              <a:buNone/>
            </a:pPr>
            <a:r>
              <a:rPr lang="de-DE" b="1" dirty="0">
                <a:latin typeface="Arial"/>
                <a:cs typeface="Arial"/>
              </a:rPr>
              <a:t>Nahverkehrsplan</a:t>
            </a:r>
            <a:r>
              <a:rPr lang="de-DE" dirty="0">
                <a:latin typeface="Arial"/>
                <a:cs typeface="Arial"/>
              </a:rPr>
              <a:t> zur Gewährleistung der ÖPNV-Versorgung </a:t>
            </a:r>
          </a:p>
          <a:p>
            <a:pPr lvl="1">
              <a:buClr>
                <a:srgbClr val="5DB700"/>
              </a:buClr>
            </a:pPr>
            <a:r>
              <a:rPr lang="de-DE" dirty="0">
                <a:latin typeface="Arial"/>
                <a:cs typeface="Arial"/>
              </a:rPr>
              <a:t>80 % der Berliner/innen</a:t>
            </a:r>
          </a:p>
          <a:p>
            <a:pPr lvl="1">
              <a:buClr>
                <a:srgbClr val="5DB700"/>
              </a:buClr>
            </a:pPr>
            <a:r>
              <a:rPr lang="de-DE" dirty="0">
                <a:latin typeface="Arial"/>
                <a:cs typeface="Arial"/>
              </a:rPr>
              <a:t>in den Hauptverkehrszeiten </a:t>
            </a:r>
          </a:p>
          <a:p>
            <a:pPr lvl="1">
              <a:buClr>
                <a:srgbClr val="5DB700"/>
              </a:buClr>
            </a:pPr>
            <a:r>
              <a:rPr lang="de-DE" dirty="0">
                <a:latin typeface="Arial"/>
                <a:cs typeface="Arial"/>
              </a:rPr>
              <a:t>Fahrtangebot alle 10 Minuten </a:t>
            </a:r>
          </a:p>
          <a:p>
            <a:pPr lvl="1">
              <a:buClr>
                <a:srgbClr val="5DB700"/>
              </a:buClr>
            </a:pPr>
            <a:r>
              <a:rPr lang="de-DE" dirty="0">
                <a:latin typeface="Arial"/>
                <a:cs typeface="Arial"/>
              </a:rPr>
              <a:t>maximal 400 m vom Wohnort entfernt </a:t>
            </a:r>
          </a:p>
          <a:p>
            <a:pPr lvl="1">
              <a:buClr>
                <a:srgbClr val="5DB700"/>
              </a:buClr>
            </a:pPr>
            <a:r>
              <a:rPr lang="de-DE" dirty="0">
                <a:latin typeface="Arial"/>
                <a:cs typeface="Arial"/>
              </a:rPr>
              <a:t>90 % der Berliner/innen </a:t>
            </a:r>
            <a:br>
              <a:rPr lang="de-DE" dirty="0">
                <a:latin typeface="Arial"/>
                <a:cs typeface="Arial"/>
              </a:rPr>
            </a:br>
            <a:r>
              <a:rPr lang="de-DE" dirty="0">
                <a:latin typeface="Arial"/>
                <a:cs typeface="Arial"/>
              </a:rPr>
              <a:t>maximal 500 m </a:t>
            </a:r>
          </a:p>
        </p:txBody>
      </p:sp>
      <p:sp>
        <p:nvSpPr>
          <p:cNvPr id="13" name="Textfeld 12"/>
          <p:cNvSpPr txBox="1"/>
          <p:nvPr/>
        </p:nvSpPr>
        <p:spPr>
          <a:xfrm rot="16200000">
            <a:off x="11210723" y="4015540"/>
            <a:ext cx="1293825" cy="261610"/>
          </a:xfrm>
          <a:prstGeom prst="rect">
            <a:avLst/>
          </a:prstGeom>
          <a:noFill/>
        </p:spPr>
        <p:txBody>
          <a:bodyPr wrap="none" rtlCol="0">
            <a:spAutoFit/>
          </a:bodyPr>
          <a:lstStyle/>
          <a:p>
            <a:r>
              <a:rPr lang="de-DE" sz="1100" dirty="0"/>
              <a:t>© </a:t>
            </a:r>
            <a:r>
              <a:rPr lang="de-DE" sz="1100" dirty="0" err="1"/>
              <a:t>istockphoto.com</a:t>
            </a:r>
            <a:endParaRPr lang="de-DE" sz="1100" dirty="0"/>
          </a:p>
        </p:txBody>
      </p:sp>
    </p:spTree>
    <p:extLst>
      <p:ext uri="{BB962C8B-B14F-4D97-AF65-F5344CB8AC3E}">
        <p14:creationId xmlns:p14="http://schemas.microsoft.com/office/powerpoint/2010/main" val="30417274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3031</Words>
  <Application>Microsoft Office PowerPoint</Application>
  <PresentationFormat>Breitbild</PresentationFormat>
  <Paragraphs>303</Paragraphs>
  <Slides>24</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Calibri</vt:lpstr>
      <vt:lpstr>Calibri Light</vt:lpstr>
      <vt:lpstr>Mangal</vt:lpstr>
      <vt:lpstr>Wingdings</vt:lpstr>
      <vt:lpstr>Office</vt:lpstr>
      <vt:lpstr>Mobilitätswende –  rechtsvergleichende Ideen für die Mobilität der Zukunft</vt:lpstr>
      <vt:lpstr>Ausgangslage</vt:lpstr>
      <vt:lpstr>Mobilität versus Verkehr </vt:lpstr>
      <vt:lpstr>Was heißt Mobilitätswende?</vt:lpstr>
      <vt:lpstr>Mobilitätswende – Ziele</vt:lpstr>
      <vt:lpstr>Wege zur Mobilitätswende</vt:lpstr>
      <vt:lpstr>  Internationale Beispiele</vt:lpstr>
      <vt:lpstr>Mobilitätsgarantie: Berlin</vt:lpstr>
      <vt:lpstr>Mobilitätsgarantie: Berlin</vt:lpstr>
      <vt:lpstr>Mobilitätsgarantie: Kanton Zürich</vt:lpstr>
      <vt:lpstr>Mobilitätsgarantie in Österreich?</vt:lpstr>
      <vt:lpstr>Mobilitätsgarantie in Österreich?</vt:lpstr>
      <vt:lpstr>Mobilitätsgarantie: Vergleich</vt:lpstr>
      <vt:lpstr>Parkregelungen für Anwohner/innen: Amsterdam</vt:lpstr>
      <vt:lpstr>Anwohner/innenparken: Amsterdam</vt:lpstr>
      <vt:lpstr>Anwohner/innenparken: Österreich</vt:lpstr>
      <vt:lpstr>Anwohner/innenparken: Österreich</vt:lpstr>
      <vt:lpstr>Anwohner/innenparken: Vergleich</vt:lpstr>
      <vt:lpstr>Steuerliche Behandlung von Arbeitswegen: Thurgau (CH) </vt:lpstr>
      <vt:lpstr>Steuerliche Behandlung von Arbeitswegen: Thurgau (CH) </vt:lpstr>
      <vt:lpstr>Steuerliche Behandlung von Arbeitswegen: Österreich</vt:lpstr>
      <vt:lpstr>Steuerliche Behandlung von Arbeitswegen: Vergleich</vt:lpstr>
      <vt:lpstr>Resümee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Mobilitätswende - rechtsvergleichende Ideen für die Mobilität der Zukunft</dc:title>
  <dc:creator>Judith Fitz</dc:creator>
  <cp:lastModifiedBy>Judith Fitz</cp:lastModifiedBy>
  <cp:revision>611</cp:revision>
  <cp:lastPrinted>2022-10-17T11:52:20Z</cp:lastPrinted>
  <dcterms:created xsi:type="dcterms:W3CDTF">2022-07-01T10:27:43Z</dcterms:created>
  <dcterms:modified xsi:type="dcterms:W3CDTF">2022-10-17T11:59:11Z</dcterms:modified>
</cp:coreProperties>
</file>